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269" r:id="rId3"/>
    <p:sldId id="265" r:id="rId4"/>
    <p:sldId id="266" r:id="rId5"/>
    <p:sldId id="267" r:id="rId6"/>
    <p:sldId id="268" r:id="rId7"/>
    <p:sldId id="270" r:id="rId8"/>
    <p:sldId id="271" r:id="rId9"/>
    <p:sldId id="259" r:id="rId10"/>
    <p:sldId id="258" r:id="rId11"/>
    <p:sldId id="272" r:id="rId12"/>
    <p:sldId id="274" r:id="rId13"/>
    <p:sldId id="273" r:id="rId14"/>
    <p:sldId id="275" r:id="rId15"/>
    <p:sldId id="276" r:id="rId16"/>
    <p:sldId id="277" r:id="rId17"/>
    <p:sldId id="261" r:id="rId18"/>
    <p:sldId id="291" r:id="rId19"/>
    <p:sldId id="284" r:id="rId20"/>
    <p:sldId id="286" r:id="rId21"/>
    <p:sldId id="285" r:id="rId22"/>
    <p:sldId id="287" r:id="rId23"/>
    <p:sldId id="262" r:id="rId24"/>
    <p:sldId id="278" r:id="rId25"/>
    <p:sldId id="280" r:id="rId26"/>
    <p:sldId id="279" r:id="rId27"/>
    <p:sldId id="283" r:id="rId28"/>
    <p:sldId id="282" r:id="rId29"/>
    <p:sldId id="288" r:id="rId30"/>
    <p:sldId id="281" r:id="rId31"/>
    <p:sldId id="260" r:id="rId32"/>
    <p:sldId id="264" r:id="rId33"/>
    <p:sldId id="289" r:id="rId34"/>
    <p:sldId id="290" r:id="rId35"/>
    <p:sldId id="292" r:id="rId36"/>
    <p:sldId id="293" r:id="rId37"/>
    <p:sldId id="257"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2935"/>
  </p:normalViewPr>
  <p:slideViewPr>
    <p:cSldViewPr snapToGrid="0" snapToObjects="1">
      <p:cViewPr varScale="1">
        <p:scale>
          <a:sx n="82" d="100"/>
          <a:sy n="82" d="100"/>
        </p:scale>
        <p:origin x="1944"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5CAED5-394F-E941-8905-2F3D49560E04}" type="datetimeFigureOut">
              <a:rPr lang="en-US" smtClean="0"/>
              <a:t>7/27/16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57E21E-0CD6-CA4F-8813-2F285B641422}" type="slidenum">
              <a:rPr lang="en-US" smtClean="0"/>
              <a:t>‹#›</a:t>
            </a:fld>
            <a:endParaRPr lang="en-US"/>
          </a:p>
        </p:txBody>
      </p:sp>
    </p:spTree>
    <p:extLst>
      <p:ext uri="{BB962C8B-B14F-4D97-AF65-F5344CB8AC3E}">
        <p14:creationId xmlns:p14="http://schemas.microsoft.com/office/powerpoint/2010/main" val="422192973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2011</a:t>
            </a:r>
            <a:r>
              <a:rPr kumimoji="1" lang="zh-CN" altLang="en-US" dirty="0" smtClean="0"/>
              <a:t> 年， 社工库数据大量出现在网上。上面图涉及的数据是</a:t>
            </a:r>
            <a:r>
              <a:rPr kumimoji="1" lang="en-US" altLang="zh-CN" dirty="0" smtClean="0"/>
              <a:t>2014</a:t>
            </a:r>
            <a:r>
              <a:rPr kumimoji="1" lang="zh-CN" altLang="en-US" dirty="0" smtClean="0"/>
              <a:t>年的数据。</a:t>
            </a:r>
          </a:p>
          <a:p>
            <a:r>
              <a:rPr kumimoji="1" lang="en-US" altLang="zh-CN" dirty="0" smtClean="0"/>
              <a:t>https://</a:t>
            </a:r>
            <a:r>
              <a:rPr kumimoji="1" lang="en-US" altLang="zh-CN" dirty="0" err="1" smtClean="0"/>
              <a:t>www.zhihu.com</a:t>
            </a:r>
            <a:r>
              <a:rPr kumimoji="1" lang="en-US" altLang="zh-CN" dirty="0" smtClean="0"/>
              <a:t>/question/22827473</a:t>
            </a:r>
            <a:endParaRPr kumimoji="1" lang="zh-CN" altLang="en-US" dirty="0" smtClean="0"/>
          </a:p>
          <a:p>
            <a:r>
              <a:rPr kumimoji="1" lang="en-US" altLang="zh-CN" dirty="0" smtClean="0"/>
              <a:t>Social Engineering Data</a:t>
            </a:r>
            <a:r>
              <a:rPr kumimoji="1" lang="zh-CN" altLang="en-US" dirty="0" smtClean="0"/>
              <a:t> 社会工程数据</a:t>
            </a:r>
          </a:p>
          <a:p>
            <a:r>
              <a:rPr kumimoji="1" lang="zh-CN" altLang="en-US" dirty="0" smtClean="0"/>
              <a:t>开房记录。</a:t>
            </a:r>
          </a:p>
        </p:txBody>
      </p:sp>
      <p:sp>
        <p:nvSpPr>
          <p:cNvPr id="4" name="幻灯片编号占位符 3"/>
          <p:cNvSpPr>
            <a:spLocks noGrp="1"/>
          </p:cNvSpPr>
          <p:nvPr>
            <p:ph type="sldNum" sz="quarter" idx="10"/>
          </p:nvPr>
        </p:nvSpPr>
        <p:spPr/>
        <p:txBody>
          <a:bodyPr/>
          <a:lstStyle/>
          <a:p>
            <a:fld id="{2057E21E-0CD6-CA4F-8813-2F285B641422}" type="slidenum">
              <a:rPr lang="en-US" smtClean="0"/>
              <a:t>3</a:t>
            </a:fld>
            <a:endParaRPr lang="en-US"/>
          </a:p>
        </p:txBody>
      </p:sp>
    </p:spTree>
    <p:extLst>
      <p:ext uri="{BB962C8B-B14F-4D97-AF65-F5344CB8AC3E}">
        <p14:creationId xmlns:p14="http://schemas.microsoft.com/office/powerpoint/2010/main" val="1225269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github.com</a:t>
            </a:r>
            <a:r>
              <a:rPr kumimoji="1" lang="en-US" altLang="zh-CN" dirty="0" smtClean="0"/>
              <a:t>/</a:t>
            </a:r>
            <a:r>
              <a:rPr kumimoji="1" lang="en-US" altLang="zh-CN" dirty="0" err="1" smtClean="0"/>
              <a:t>pzxwhc</a:t>
            </a:r>
            <a:r>
              <a:rPr kumimoji="1" lang="en-US" altLang="zh-CN" dirty="0" smtClean="0"/>
              <a:t>/</a:t>
            </a:r>
            <a:r>
              <a:rPr kumimoji="1" lang="en-US" altLang="zh-CN" dirty="0" err="1" smtClean="0"/>
              <a:t>MineKnowContainer</a:t>
            </a:r>
            <a:r>
              <a:rPr kumimoji="1" lang="en-US" altLang="zh-CN" dirty="0" smtClean="0"/>
              <a:t>/issues/68</a:t>
            </a:r>
            <a:endParaRPr kumimoji="1" lang="zh-CN" altLang="en-US" dirty="0" smtClean="0"/>
          </a:p>
          <a:p>
            <a:r>
              <a:rPr kumimoji="1" lang="en-US" altLang="zh-CN" b="1" dirty="0" smtClean="0"/>
              <a:t>http://</a:t>
            </a:r>
            <a:r>
              <a:rPr kumimoji="1" lang="en-US" altLang="zh-CN" b="1" dirty="0" err="1" smtClean="0"/>
              <a:t>open.weibo.com</a:t>
            </a:r>
            <a:r>
              <a:rPr kumimoji="1" lang="en-US" altLang="zh-CN" b="1" dirty="0" smtClean="0"/>
              <a:t>/wiki/Oauth2/authorize</a:t>
            </a:r>
            <a:endParaRPr kumimoji="1" lang="zh-CN" altLang="en-US" b="1" dirty="0" smtClean="0"/>
          </a:p>
          <a:p>
            <a:endParaRPr kumimoji="1" lang="zh-CN" altLang="en-US" b="1" dirty="0"/>
          </a:p>
        </p:txBody>
      </p:sp>
      <p:sp>
        <p:nvSpPr>
          <p:cNvPr id="4" name="幻灯片编号占位符 3"/>
          <p:cNvSpPr>
            <a:spLocks noGrp="1"/>
          </p:cNvSpPr>
          <p:nvPr>
            <p:ph type="sldNum" sz="quarter" idx="10"/>
          </p:nvPr>
        </p:nvSpPr>
        <p:spPr/>
        <p:txBody>
          <a:bodyPr/>
          <a:lstStyle/>
          <a:p>
            <a:fld id="{2057E21E-0CD6-CA4F-8813-2F285B641422}" type="slidenum">
              <a:rPr lang="en-US" smtClean="0"/>
              <a:t>33</a:t>
            </a:fld>
            <a:endParaRPr lang="en-US"/>
          </a:p>
        </p:txBody>
      </p:sp>
    </p:spTree>
    <p:extLst>
      <p:ext uri="{BB962C8B-B14F-4D97-AF65-F5344CB8AC3E}">
        <p14:creationId xmlns:p14="http://schemas.microsoft.com/office/powerpoint/2010/main" val="574942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github.com</a:t>
            </a:r>
            <a:r>
              <a:rPr kumimoji="1" lang="en-US" altLang="zh-CN" dirty="0" smtClean="0"/>
              <a:t>/</a:t>
            </a:r>
            <a:r>
              <a:rPr kumimoji="1" lang="en-US" altLang="zh-CN" dirty="0" err="1" smtClean="0"/>
              <a:t>pzxwhc</a:t>
            </a:r>
            <a:r>
              <a:rPr kumimoji="1" lang="en-US" altLang="zh-CN" dirty="0" smtClean="0"/>
              <a:t>/</a:t>
            </a:r>
            <a:r>
              <a:rPr kumimoji="1" lang="en-US" altLang="zh-CN" dirty="0" err="1" smtClean="0"/>
              <a:t>MineKnowContainer</a:t>
            </a:r>
            <a:r>
              <a:rPr kumimoji="1" lang="en-US" altLang="zh-CN" dirty="0" smtClean="0"/>
              <a:t>/issues/68</a:t>
            </a:r>
            <a:endParaRPr kumimoji="1" lang="zh-CN" altLang="en-US" dirty="0"/>
          </a:p>
        </p:txBody>
      </p:sp>
      <p:sp>
        <p:nvSpPr>
          <p:cNvPr id="4" name="幻灯片编号占位符 3"/>
          <p:cNvSpPr>
            <a:spLocks noGrp="1"/>
          </p:cNvSpPr>
          <p:nvPr>
            <p:ph type="sldNum" sz="quarter" idx="10"/>
          </p:nvPr>
        </p:nvSpPr>
        <p:spPr/>
        <p:txBody>
          <a:bodyPr/>
          <a:lstStyle/>
          <a:p>
            <a:fld id="{2057E21E-0CD6-CA4F-8813-2F285B641422}" type="slidenum">
              <a:rPr lang="en-US" smtClean="0"/>
              <a:t>34</a:t>
            </a:fld>
            <a:endParaRPr lang="en-US"/>
          </a:p>
        </p:txBody>
      </p:sp>
    </p:spTree>
    <p:extLst>
      <p:ext uri="{BB962C8B-B14F-4D97-AF65-F5344CB8AC3E}">
        <p14:creationId xmlns:p14="http://schemas.microsoft.com/office/powerpoint/2010/main" val="499811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057E21E-0CD6-CA4F-8813-2F285B641422}" type="slidenum">
              <a:rPr lang="en-US" smtClean="0"/>
              <a:t>37</a:t>
            </a:fld>
            <a:endParaRPr lang="en-US"/>
          </a:p>
        </p:txBody>
      </p:sp>
    </p:spTree>
    <p:extLst>
      <p:ext uri="{BB962C8B-B14F-4D97-AF65-F5344CB8AC3E}">
        <p14:creationId xmlns:p14="http://schemas.microsoft.com/office/powerpoint/2010/main" val="1212168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www.zhihu.com</a:t>
            </a:r>
            <a:r>
              <a:rPr kumimoji="1" lang="en-US" altLang="zh-CN" dirty="0" smtClean="0"/>
              <a:t>/question/27024854</a:t>
            </a:r>
            <a:r>
              <a:rPr kumimoji="1" lang="zh-CN" altLang="en-US" dirty="0" smtClean="0"/>
              <a:t> </a:t>
            </a:r>
          </a:p>
          <a:p>
            <a:r>
              <a:rPr kumimoji="1" lang="en-US" altLang="zh-CN" dirty="0" smtClean="0"/>
              <a:t>https://</a:t>
            </a:r>
            <a:r>
              <a:rPr kumimoji="1" lang="en-US" altLang="zh-CN" dirty="0" err="1" smtClean="0"/>
              <a:t>www.zhihu.com</a:t>
            </a:r>
            <a:r>
              <a:rPr kumimoji="1" lang="en-US" altLang="zh-CN" dirty="0" smtClean="0"/>
              <a:t>/question/31533325</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2057E21E-0CD6-CA4F-8813-2F285B641422}" type="slidenum">
              <a:rPr lang="en-US" smtClean="0"/>
              <a:t>4</a:t>
            </a:fld>
            <a:endParaRPr lang="en-US"/>
          </a:p>
        </p:txBody>
      </p:sp>
    </p:spTree>
    <p:extLst>
      <p:ext uri="{BB962C8B-B14F-4D97-AF65-F5344CB8AC3E}">
        <p14:creationId xmlns:p14="http://schemas.microsoft.com/office/powerpoint/2010/main" val="1176580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dirty="0" smtClean="0"/>
              <a:t>技术上收集上千个代理服务器非常容易。</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2057E21E-0CD6-CA4F-8813-2F285B641422}" type="slidenum">
              <a:rPr lang="en-US" smtClean="0"/>
              <a:t>6</a:t>
            </a:fld>
            <a:endParaRPr lang="en-US"/>
          </a:p>
        </p:txBody>
      </p:sp>
    </p:spTree>
    <p:extLst>
      <p:ext uri="{BB962C8B-B14F-4D97-AF65-F5344CB8AC3E}">
        <p14:creationId xmlns:p14="http://schemas.microsoft.com/office/powerpoint/2010/main" val="1477287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www.zhihu.com</a:t>
            </a:r>
            <a:r>
              <a:rPr kumimoji="1" lang="en-US" altLang="zh-CN" dirty="0" smtClean="0"/>
              <a:t>/question/31533325</a:t>
            </a:r>
            <a:endParaRPr kumimoji="1" lang="zh-CN" altLang="en-US" dirty="0"/>
          </a:p>
        </p:txBody>
      </p:sp>
      <p:sp>
        <p:nvSpPr>
          <p:cNvPr id="4" name="幻灯片编号占位符 3"/>
          <p:cNvSpPr>
            <a:spLocks noGrp="1"/>
          </p:cNvSpPr>
          <p:nvPr>
            <p:ph type="sldNum" sz="quarter" idx="10"/>
          </p:nvPr>
        </p:nvSpPr>
        <p:spPr/>
        <p:txBody>
          <a:bodyPr/>
          <a:lstStyle/>
          <a:p>
            <a:fld id="{2057E21E-0CD6-CA4F-8813-2F285B641422}" type="slidenum">
              <a:rPr lang="en-US" smtClean="0"/>
              <a:t>7</a:t>
            </a:fld>
            <a:endParaRPr lang="en-US"/>
          </a:p>
        </p:txBody>
      </p:sp>
    </p:spTree>
    <p:extLst>
      <p:ext uri="{BB962C8B-B14F-4D97-AF65-F5344CB8AC3E}">
        <p14:creationId xmlns:p14="http://schemas.microsoft.com/office/powerpoint/2010/main" val="1155316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www.zhihu.com</a:t>
            </a:r>
            <a:r>
              <a:rPr kumimoji="1" lang="en-US" altLang="zh-CN" dirty="0" smtClean="0"/>
              <a:t>/question/36660898</a:t>
            </a:r>
            <a:endParaRPr kumimoji="1" lang="zh-CN" altLang="en-US" dirty="0" smtClean="0"/>
          </a:p>
          <a:p>
            <a:endParaRPr kumimoji="1" lang="zh-CN" altLang="en-US" dirty="0" smtClean="0"/>
          </a:p>
          <a:p>
            <a:r>
              <a:rPr kumimoji="1" lang="zh-CN" altLang="en-US" dirty="0" smtClean="0"/>
              <a:t>我的</a:t>
            </a:r>
            <a:r>
              <a:rPr kumimoji="1" lang="en-US" altLang="zh-CN" dirty="0" smtClean="0"/>
              <a:t>CSDN</a:t>
            </a:r>
            <a:r>
              <a:rPr kumimoji="1" lang="zh-CN" altLang="en-US" dirty="0" smtClean="0"/>
              <a:t>邮箱被破，手机丢失案件。</a:t>
            </a:r>
            <a:endParaRPr kumimoji="1" lang="zh-CN" altLang="en-US" dirty="0"/>
          </a:p>
        </p:txBody>
      </p:sp>
      <p:sp>
        <p:nvSpPr>
          <p:cNvPr id="4" name="幻灯片编号占位符 3"/>
          <p:cNvSpPr>
            <a:spLocks noGrp="1"/>
          </p:cNvSpPr>
          <p:nvPr>
            <p:ph type="sldNum" sz="quarter" idx="10"/>
          </p:nvPr>
        </p:nvSpPr>
        <p:spPr/>
        <p:txBody>
          <a:bodyPr/>
          <a:lstStyle/>
          <a:p>
            <a:fld id="{2057E21E-0CD6-CA4F-8813-2F285B641422}" type="slidenum">
              <a:rPr lang="en-US" smtClean="0"/>
              <a:t>13</a:t>
            </a:fld>
            <a:endParaRPr lang="en-US"/>
          </a:p>
        </p:txBody>
      </p:sp>
    </p:spTree>
    <p:extLst>
      <p:ext uri="{BB962C8B-B14F-4D97-AF65-F5344CB8AC3E}">
        <p14:creationId xmlns:p14="http://schemas.microsoft.com/office/powerpoint/2010/main" val="462293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yq.aliyun.com</a:t>
            </a:r>
            <a:r>
              <a:rPr kumimoji="1" lang="en-US" altLang="zh-CN" dirty="0" smtClean="0"/>
              <a:t>/articles/2666</a:t>
            </a:r>
            <a:endParaRPr kumimoji="1" lang="zh-CN" altLang="en-US" dirty="0"/>
          </a:p>
        </p:txBody>
      </p:sp>
      <p:sp>
        <p:nvSpPr>
          <p:cNvPr id="4" name="幻灯片编号占位符 3"/>
          <p:cNvSpPr>
            <a:spLocks noGrp="1"/>
          </p:cNvSpPr>
          <p:nvPr>
            <p:ph type="sldNum" sz="quarter" idx="10"/>
          </p:nvPr>
        </p:nvSpPr>
        <p:spPr/>
        <p:txBody>
          <a:bodyPr/>
          <a:lstStyle/>
          <a:p>
            <a:fld id="{2057E21E-0CD6-CA4F-8813-2F285B641422}" type="slidenum">
              <a:rPr lang="en-US" smtClean="0"/>
              <a:t>22</a:t>
            </a:fld>
            <a:endParaRPr lang="en-US"/>
          </a:p>
        </p:txBody>
      </p:sp>
    </p:spTree>
    <p:extLst>
      <p:ext uri="{BB962C8B-B14F-4D97-AF65-F5344CB8AC3E}">
        <p14:creationId xmlns:p14="http://schemas.microsoft.com/office/powerpoint/2010/main" val="1049067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a:t>
            </a:r>
            <a:r>
              <a:rPr kumimoji="1" lang="en-US" altLang="zh-CN" dirty="0" err="1" smtClean="0"/>
              <a:t>www.wooyun.org</a:t>
            </a:r>
            <a:r>
              <a:rPr kumimoji="1" lang="en-US" altLang="zh-CN" dirty="0" smtClean="0"/>
              <a:t>/bugs/wooyun-2010-0226495</a:t>
            </a:r>
          </a:p>
          <a:p>
            <a:endParaRPr kumimoji="1" lang="zh-CN" altLang="en-US" dirty="0"/>
          </a:p>
        </p:txBody>
      </p:sp>
      <p:sp>
        <p:nvSpPr>
          <p:cNvPr id="4" name="幻灯片编号占位符 3"/>
          <p:cNvSpPr>
            <a:spLocks noGrp="1"/>
          </p:cNvSpPr>
          <p:nvPr>
            <p:ph type="sldNum" sz="quarter" idx="10"/>
          </p:nvPr>
        </p:nvSpPr>
        <p:spPr/>
        <p:txBody>
          <a:bodyPr/>
          <a:lstStyle/>
          <a:p>
            <a:fld id="{2057E21E-0CD6-CA4F-8813-2F285B641422}" type="slidenum">
              <a:rPr lang="en-US" smtClean="0"/>
              <a:t>24</a:t>
            </a:fld>
            <a:endParaRPr lang="en-US"/>
          </a:p>
        </p:txBody>
      </p:sp>
    </p:spTree>
    <p:extLst>
      <p:ext uri="{BB962C8B-B14F-4D97-AF65-F5344CB8AC3E}">
        <p14:creationId xmlns:p14="http://schemas.microsoft.com/office/powerpoint/2010/main" val="1710885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www.zhihu.com</a:t>
            </a:r>
            <a:r>
              <a:rPr kumimoji="1" lang="en-US" altLang="zh-CN" dirty="0" smtClean="0"/>
              <a:t>/question/26628342</a:t>
            </a:r>
            <a:endParaRPr kumimoji="1" lang="zh-CN" altLang="en-US" dirty="0"/>
          </a:p>
        </p:txBody>
      </p:sp>
      <p:sp>
        <p:nvSpPr>
          <p:cNvPr id="4" name="幻灯片编号占位符 3"/>
          <p:cNvSpPr>
            <a:spLocks noGrp="1"/>
          </p:cNvSpPr>
          <p:nvPr>
            <p:ph type="sldNum" sz="quarter" idx="10"/>
          </p:nvPr>
        </p:nvSpPr>
        <p:spPr/>
        <p:txBody>
          <a:bodyPr/>
          <a:lstStyle/>
          <a:p>
            <a:fld id="{2057E21E-0CD6-CA4F-8813-2F285B641422}" type="slidenum">
              <a:rPr lang="en-US" smtClean="0"/>
              <a:t>28</a:t>
            </a:fld>
            <a:endParaRPr lang="en-US"/>
          </a:p>
        </p:txBody>
      </p:sp>
    </p:spTree>
    <p:extLst>
      <p:ext uri="{BB962C8B-B14F-4D97-AF65-F5344CB8AC3E}">
        <p14:creationId xmlns:p14="http://schemas.microsoft.com/office/powerpoint/2010/main" val="1205271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blog.wilddog.com</a:t>
            </a:r>
            <a:r>
              <a:rPr kumimoji="1" lang="en-US" altLang="zh-CN" dirty="0" smtClean="0"/>
              <a:t>/?p=290</a:t>
            </a:r>
            <a:endParaRPr kumimoji="1" lang="zh-CN" altLang="en-US" dirty="0" smtClean="0"/>
          </a:p>
          <a:p>
            <a:r>
              <a:rPr kumimoji="1" lang="en-US" altLang="zh-CN" dirty="0" smtClean="0"/>
              <a:t>http://</a:t>
            </a:r>
            <a:r>
              <a:rPr kumimoji="1" lang="en-US" altLang="zh-CN" dirty="0" err="1" smtClean="0"/>
              <a:t>www.cnblogs.com</a:t>
            </a:r>
            <a:r>
              <a:rPr kumimoji="1" lang="en-US" altLang="zh-CN" dirty="0" smtClean="0"/>
              <a:t>/</a:t>
            </a:r>
            <a:r>
              <a:rPr kumimoji="1" lang="en-US" altLang="zh-CN" dirty="0" err="1" smtClean="0"/>
              <a:t>imathliu</a:t>
            </a:r>
            <a:r>
              <a:rPr kumimoji="1" lang="en-US" altLang="zh-CN" dirty="0" smtClean="0"/>
              <a:t>/p/5195266.html</a:t>
            </a:r>
            <a:endParaRPr kumimoji="1" lang="zh-CN" altLang="en-US" dirty="0" smtClean="0"/>
          </a:p>
          <a:p>
            <a:r>
              <a:rPr kumimoji="1" lang="en-US" altLang="zh-CN" dirty="0" smtClean="0"/>
              <a:t>http://</a:t>
            </a:r>
            <a:r>
              <a:rPr kumimoji="1" lang="en-US" altLang="zh-CN" dirty="0" err="1" smtClean="0"/>
              <a:t>www.cnblogs.com</a:t>
            </a:r>
            <a:r>
              <a:rPr kumimoji="1" lang="en-US" altLang="zh-CN" dirty="0" smtClean="0"/>
              <a:t>/</a:t>
            </a:r>
            <a:r>
              <a:rPr kumimoji="1" lang="en-US" altLang="zh-CN" dirty="0" err="1" smtClean="0"/>
              <a:t>vajoy</a:t>
            </a:r>
            <a:r>
              <a:rPr kumimoji="1" lang="en-US" altLang="zh-CN" dirty="0" smtClean="0"/>
              <a:t>/p/4295825.html</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2057E21E-0CD6-CA4F-8813-2F285B641422}" type="slidenum">
              <a:rPr lang="en-US" smtClean="0"/>
              <a:t>29</a:t>
            </a:fld>
            <a:endParaRPr lang="en-US"/>
          </a:p>
        </p:txBody>
      </p:sp>
    </p:spTree>
    <p:extLst>
      <p:ext uri="{BB962C8B-B14F-4D97-AF65-F5344CB8AC3E}">
        <p14:creationId xmlns:p14="http://schemas.microsoft.com/office/powerpoint/2010/main" val="211715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ound Diagonal Corner Rectangle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Title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zh-CN" altLang="en-US" smtClean="0"/>
              <a:t>单击此处编辑母版标题样式</a:t>
            </a:r>
            <a:endParaRPr kumimoji="0" lang="en-US"/>
          </a:p>
        </p:txBody>
      </p:sp>
      <p:sp>
        <p:nvSpPr>
          <p:cNvPr id="9" name="Subtitle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sp>
        <p:nvSpPr>
          <p:cNvPr id="10" name="Date Placeholder 9"/>
          <p:cNvSpPr>
            <a:spLocks noGrp="1"/>
          </p:cNvSpPr>
          <p:nvPr>
            <p:ph type="dt" sz="half" idx="10"/>
          </p:nvPr>
        </p:nvSpPr>
        <p:spPr>
          <a:xfrm>
            <a:off x="5562600" y="6509004"/>
            <a:ext cx="3002280" cy="274320"/>
          </a:xfrm>
        </p:spPr>
        <p:txBody>
          <a:bodyPr vert="horz" rtlCol="0"/>
          <a:lstStyle>
            <a:extLst/>
          </a:lstStyle>
          <a:p>
            <a:pPr algn="l" eaLnBrk="1" latinLnBrk="0" hangingPunct="1"/>
            <a:fld id="{48D92626-37D2-4832-BF7A-BC283494A20D}" type="datetimeFigureOut">
              <a:rPr lang="en-US" smtClean="0"/>
              <a:t>7/27/16</a:t>
            </a:fld>
            <a:endParaRPr lang="en-US"/>
          </a:p>
        </p:txBody>
      </p:sp>
      <p:sp>
        <p:nvSpPr>
          <p:cNvPr id="11" name="Slide Number Placeholder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pPr algn="r" eaLnBrk="1" latinLnBrk="0" hangingPunct="1"/>
            <a:fld id="{8C592886-E571-45D5-8B56-343DC94F8FA6}" type="slidenum">
              <a:rPr kumimoji="0" lang="en-US" smtClean="0"/>
              <a:t>‹#›</a:t>
            </a:fld>
            <a:endParaRPr kumimoji="0" lang="en-US" dirty="0">
              <a:solidFill>
                <a:schemeClr val="tx2">
                  <a:shade val="90000"/>
                </a:schemeClr>
              </a:solidFill>
            </a:endParaRPr>
          </a:p>
        </p:txBody>
      </p:sp>
      <p:sp>
        <p:nvSpPr>
          <p:cNvPr id="12" name="Footer Placeholder 11"/>
          <p:cNvSpPr>
            <a:spLocks noGrp="1"/>
          </p:cNvSpPr>
          <p:nvPr>
            <p:ph type="ftr" sz="quarter" idx="12"/>
          </p:nvPr>
        </p:nvSpPr>
        <p:spPr>
          <a:xfrm>
            <a:off x="1600200" y="6509004"/>
            <a:ext cx="3907464" cy="274320"/>
          </a:xfrm>
        </p:spPr>
        <p:txBody>
          <a:bodyPr vert="horz" rtlCol="0"/>
          <a:lstStyle>
            <a:extLst/>
          </a:lstStyle>
          <a:p>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4" name="Date Placeholder 3"/>
          <p:cNvSpPr>
            <a:spLocks noGrp="1"/>
          </p:cNvSpPr>
          <p:nvPr>
            <p:ph type="dt" sz="half" idx="10"/>
          </p:nvPr>
        </p:nvSpPr>
        <p:spPr/>
        <p:txBody>
          <a:bodyPr/>
          <a:lstStyle>
            <a:extLst/>
          </a:lstStyle>
          <a:p>
            <a:fld id="{48D92626-37D2-4832-BF7A-BC283494A20D}" type="datetimeFigureOut">
              <a:rPr lang="en-US" smtClean="0"/>
              <a:t>7/27/16</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8C592886-E571-45D5-8B56-343DC94F8FA6}" type="slidenum">
              <a:rPr kumimoji="0" lang="en-US" smtClean="0"/>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lgn="l">
              <a:defRPr/>
            </a:lvl1pPr>
            <a:extLst/>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4" name="Date Placeholder 3"/>
          <p:cNvSpPr>
            <a:spLocks noGrp="1"/>
          </p:cNvSpPr>
          <p:nvPr>
            <p:ph type="dt" sz="half" idx="10"/>
          </p:nvPr>
        </p:nvSpPr>
        <p:spPr/>
        <p:txBody>
          <a:bodyPr/>
          <a:lstStyle>
            <a:extLst/>
          </a:lstStyle>
          <a:p>
            <a:fld id="{48D92626-37D2-4832-BF7A-BC283494A20D}" type="datetimeFigureOut">
              <a:rPr lang="en-US" smtClean="0"/>
              <a:t>7/27/16</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8C592886-E571-45D5-8B56-343DC94F8FA6}" type="slidenum">
              <a:rPr kumimoji="0" lang="en-US" smtClean="0"/>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Content Placeholder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4" name="Date Placeholder 3"/>
          <p:cNvSpPr>
            <a:spLocks noGrp="1"/>
          </p:cNvSpPr>
          <p:nvPr>
            <p:ph type="dt" sz="half" idx="10"/>
          </p:nvPr>
        </p:nvSpPr>
        <p:spPr/>
        <p:txBody>
          <a:bodyPr/>
          <a:lstStyle>
            <a:extLst/>
          </a:lstStyle>
          <a:p>
            <a:fld id="{48D92626-37D2-4832-BF7A-BC283494A20D}" type="datetimeFigureOut">
              <a:rPr lang="en-US" smtClean="0"/>
              <a:t>7/27/16</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8C592886-E571-45D5-8B56-343DC94F8FA6}" type="slidenum">
              <a:rPr kumimoji="0" lang="en-US" smtClean="0"/>
              <a:t>‹#›</a:t>
            </a:fld>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7" name="Rectangle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8" name="Date Placeholder 7"/>
          <p:cNvSpPr>
            <a:spLocks noGrp="1"/>
          </p:cNvSpPr>
          <p:nvPr>
            <p:ph type="dt" sz="half" idx="10"/>
          </p:nvPr>
        </p:nvSpPr>
        <p:spPr>
          <a:xfrm>
            <a:off x="5562600" y="6513670"/>
            <a:ext cx="3002280" cy="274320"/>
          </a:xfrm>
        </p:spPr>
        <p:txBody>
          <a:bodyPr vert="horz" rtlCol="0"/>
          <a:lstStyle>
            <a:extLst/>
          </a:lstStyle>
          <a:p>
            <a:pPr algn="l" eaLnBrk="1" latinLnBrk="0" hangingPunct="1"/>
            <a:fld id="{48D92626-37D2-4832-BF7A-BC283494A20D}" type="datetimeFigureOut">
              <a:rPr lang="en-US" smtClean="0"/>
              <a:t>7/27/16</a:t>
            </a:fld>
            <a:endParaRPr lang="en-US"/>
          </a:p>
        </p:txBody>
      </p:sp>
      <p:sp>
        <p:nvSpPr>
          <p:cNvPr id="9" name="Slide Number Placeholder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pPr algn="r" eaLnBrk="1" latinLnBrk="0" hangingPunct="1"/>
            <a:fld id="{8C592886-E571-45D5-8B56-343DC94F8FA6}" type="slidenum">
              <a:rPr kumimoji="0" lang="en-US" smtClean="0"/>
              <a:t>‹#›</a:t>
            </a:fld>
            <a:endParaRPr kumimoji="0" lang="en-US">
              <a:solidFill>
                <a:schemeClr val="tx2">
                  <a:shade val="90000"/>
                </a:schemeClr>
              </a:solidFill>
            </a:endParaRPr>
          </a:p>
        </p:txBody>
      </p:sp>
      <p:sp>
        <p:nvSpPr>
          <p:cNvPr id="10" name="Footer Placeholder 9"/>
          <p:cNvSpPr>
            <a:spLocks noGrp="1"/>
          </p:cNvSpPr>
          <p:nvPr>
            <p:ph type="ftr" sz="quarter" idx="12"/>
          </p:nvPr>
        </p:nvSpPr>
        <p:spPr>
          <a:xfrm>
            <a:off x="1600200" y="6513670"/>
            <a:ext cx="3907464" cy="274320"/>
          </a:xfrm>
        </p:spPr>
        <p:txBody>
          <a:bodyPr vert="horz" rtlCol="0"/>
          <a:lstStyle>
            <a:extLst/>
          </a:lstStyle>
          <a:p>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Content Placeholder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4" name="Content Placeholder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5" name="Date Placeholder 4"/>
          <p:cNvSpPr>
            <a:spLocks noGrp="1"/>
          </p:cNvSpPr>
          <p:nvPr>
            <p:ph type="dt" sz="half" idx="10"/>
          </p:nvPr>
        </p:nvSpPr>
        <p:spPr/>
        <p:txBody>
          <a:bodyPr/>
          <a:lstStyle>
            <a:extLst/>
          </a:lstStyle>
          <a:p>
            <a:fld id="{48D92626-37D2-4832-BF7A-BC283494A20D}" type="datetimeFigureOut">
              <a:rPr lang="en-US" smtClean="0"/>
              <a:t>7/27/16</a:t>
            </a:fld>
            <a:endParaRPr lang="en-US"/>
          </a:p>
        </p:txBody>
      </p:sp>
      <p:sp>
        <p:nvSpPr>
          <p:cNvPr id="6" name="Footer Placeholder 5"/>
          <p:cNvSpPr>
            <a:spLocks noGrp="1"/>
          </p:cNvSpPr>
          <p:nvPr>
            <p:ph type="ftr" sz="quarter" idx="11"/>
          </p:nvPr>
        </p:nvSpPr>
        <p:spPr/>
        <p:txBody>
          <a:bodyPr/>
          <a:lstStyle>
            <a:extLst/>
          </a:lstStyle>
          <a:p>
            <a:endParaRPr kumimoji="0" lang="en-US"/>
          </a:p>
        </p:txBody>
      </p:sp>
      <p:sp>
        <p:nvSpPr>
          <p:cNvPr id="7" name="Slide Number Placeholder 6"/>
          <p:cNvSpPr>
            <a:spLocks noGrp="1"/>
          </p:cNvSpPr>
          <p:nvPr>
            <p:ph type="sldNum" sz="quarter" idx="12"/>
          </p:nvPr>
        </p:nvSpPr>
        <p:spPr>
          <a:xfrm>
            <a:off x="8641080" y="6514568"/>
            <a:ext cx="464288" cy="274320"/>
          </a:xfrm>
        </p:spPr>
        <p:txBody>
          <a:bodyPr/>
          <a:lstStyle>
            <a:extLst/>
          </a:lstStyle>
          <a:p>
            <a:fld id="{8C592886-E571-45D5-8B56-343DC94F8FA6}" type="slidenum">
              <a:rPr kumimoji="0" lang="en-US" smtClean="0"/>
              <a:t>‹#›</a:t>
            </a:fld>
            <a:endParaRPr kumimoji="0" lang="en-US"/>
          </a:p>
        </p:txBody>
      </p:sp>
      <p:sp>
        <p:nvSpPr>
          <p:cNvPr id="10" name="Rectangle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Rectangle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11" name="Rectangle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2" name="Title 1"/>
          <p:cNvSpPr>
            <a:spLocks noGrp="1"/>
          </p:cNvSpPr>
          <p:nvPr>
            <p:ph type="title"/>
          </p:nvPr>
        </p:nvSpPr>
        <p:spPr>
          <a:xfrm>
            <a:off x="457200" y="251948"/>
            <a:ext cx="8229600" cy="1143000"/>
          </a:xfrm>
        </p:spPr>
        <p:txBody>
          <a:bodyPr anchor="b"/>
          <a:lstStyle>
            <a:lvl1pPr>
              <a:defRPr/>
            </a:lvl1pPr>
            <a:extLst/>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Text Placeholder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Content Placeholder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6" name="Content Placeholder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7" name="Date Placeholder 6"/>
          <p:cNvSpPr>
            <a:spLocks noGrp="1"/>
          </p:cNvSpPr>
          <p:nvPr>
            <p:ph type="dt" sz="half" idx="10"/>
          </p:nvPr>
        </p:nvSpPr>
        <p:spPr/>
        <p:txBody>
          <a:bodyPr/>
          <a:lstStyle>
            <a:extLst/>
          </a:lstStyle>
          <a:p>
            <a:fld id="{48D92626-37D2-4832-BF7A-BC283494A20D}" type="datetimeFigureOut">
              <a:rPr lang="en-US" smtClean="0"/>
              <a:t>7/27/16</a:t>
            </a:fld>
            <a:endParaRPr lang="en-US"/>
          </a:p>
        </p:txBody>
      </p:sp>
      <p:sp>
        <p:nvSpPr>
          <p:cNvPr id="8" name="Footer Placeholder 7"/>
          <p:cNvSpPr>
            <a:spLocks noGrp="1"/>
          </p:cNvSpPr>
          <p:nvPr>
            <p:ph type="ftr" sz="quarter" idx="11"/>
          </p:nvPr>
        </p:nvSpPr>
        <p:spPr/>
        <p:txBody>
          <a:bodyPr/>
          <a:lstStyle>
            <a:extLst/>
          </a:lstStyle>
          <a:p>
            <a:endParaRPr kumimoji="0" lang="en-US"/>
          </a:p>
        </p:txBody>
      </p:sp>
      <p:sp>
        <p:nvSpPr>
          <p:cNvPr id="9" name="Slide Number Placeholder 8"/>
          <p:cNvSpPr>
            <a:spLocks noGrp="1"/>
          </p:cNvSpPr>
          <p:nvPr>
            <p:ph type="sldNum" sz="quarter" idx="12"/>
          </p:nvPr>
        </p:nvSpPr>
        <p:spPr>
          <a:xfrm>
            <a:off x="8641080" y="6514568"/>
            <a:ext cx="464288" cy="274320"/>
          </a:xfrm>
        </p:spPr>
        <p:txBody>
          <a:bodyPr/>
          <a:lstStyle>
            <a:extLst/>
          </a:lstStyle>
          <a:p>
            <a:fld id="{8C592886-E571-45D5-8B56-343DC94F8FA6}" type="slidenum">
              <a:rPr kumimoji="0" lang="en-US" smtClean="0"/>
              <a:t>‹#›</a:t>
            </a:fld>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53218"/>
            <a:ext cx="8229600" cy="1143000"/>
          </a:xfrm>
        </p:spPr>
        <p:txBody>
          <a:bodyPr/>
          <a:lstStyle>
            <a:extLst/>
          </a:lstStyle>
          <a:p>
            <a:r>
              <a:rPr kumimoji="0" lang="zh-CN" altLang="en-US" smtClean="0"/>
              <a:t>单击此处编辑母版标题样式</a:t>
            </a:r>
            <a:endParaRPr kumimoji="0" lang="en-US"/>
          </a:p>
        </p:txBody>
      </p:sp>
      <p:sp>
        <p:nvSpPr>
          <p:cNvPr id="3" name="Date Placeholder 2"/>
          <p:cNvSpPr>
            <a:spLocks noGrp="1"/>
          </p:cNvSpPr>
          <p:nvPr>
            <p:ph type="dt" sz="half" idx="10"/>
          </p:nvPr>
        </p:nvSpPr>
        <p:spPr/>
        <p:txBody>
          <a:bodyPr/>
          <a:lstStyle>
            <a:extLst/>
          </a:lstStyle>
          <a:p>
            <a:fld id="{48D92626-37D2-4832-BF7A-BC283494A20D}" type="datetimeFigureOut">
              <a:rPr lang="en-US" smtClean="0"/>
              <a:t>7/27/16</a:t>
            </a:fld>
            <a:endParaRPr lang="en-US"/>
          </a:p>
        </p:txBody>
      </p:sp>
      <p:sp>
        <p:nvSpPr>
          <p:cNvPr id="4" name="Footer Placeholder 3"/>
          <p:cNvSpPr>
            <a:spLocks noGrp="1"/>
          </p:cNvSpPr>
          <p:nvPr>
            <p:ph type="ftr" sz="quarter" idx="11"/>
          </p:nvPr>
        </p:nvSpPr>
        <p:spPr/>
        <p:txBody>
          <a:bodyPr/>
          <a:lstStyle>
            <a:extLst/>
          </a:lstStyle>
          <a:p>
            <a:endParaRPr kumimoji="0" lang="en-US"/>
          </a:p>
        </p:txBody>
      </p:sp>
      <p:sp>
        <p:nvSpPr>
          <p:cNvPr id="5" name="Slide Number Placeholder 4"/>
          <p:cNvSpPr>
            <a:spLocks noGrp="1"/>
          </p:cNvSpPr>
          <p:nvPr>
            <p:ph type="sldNum" sz="quarter" idx="12"/>
          </p:nvPr>
        </p:nvSpPr>
        <p:spPr/>
        <p:txBody>
          <a:bodyPr/>
          <a:lstStyle>
            <a:extLst/>
          </a:lstStyle>
          <a:p>
            <a:fld id="{8C592886-E571-45D5-8B56-343DC94F8FA6}" type="slidenum">
              <a:rPr kumimoji="0" lang="en-US" smtClean="0"/>
              <a:t>‹#›</a:t>
            </a:fld>
            <a:endParaRPr kumimoji="0" lang="en-US"/>
          </a:p>
        </p:txBody>
      </p:sp>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48D92626-37D2-4832-BF7A-BC283494A20D}" type="datetimeFigureOut">
              <a:rPr lang="en-US" smtClean="0"/>
              <a:t>7/27/16</a:t>
            </a:fld>
            <a:endParaRPr lang="en-US"/>
          </a:p>
        </p:txBody>
      </p:sp>
      <p:sp>
        <p:nvSpPr>
          <p:cNvPr id="3" name="Footer Placeholder 2"/>
          <p:cNvSpPr>
            <a:spLocks noGrp="1"/>
          </p:cNvSpPr>
          <p:nvPr>
            <p:ph type="ftr" sz="quarter" idx="11"/>
          </p:nvPr>
        </p:nvSpPr>
        <p:spPr/>
        <p:txBody>
          <a:bodyPr/>
          <a:lstStyle>
            <a:extLst/>
          </a:lstStyle>
          <a:p>
            <a:endParaRPr kumimoji="0" lang="en-US"/>
          </a:p>
        </p:txBody>
      </p:sp>
      <p:sp>
        <p:nvSpPr>
          <p:cNvPr id="4" name="Slide Number Placeholder 3"/>
          <p:cNvSpPr>
            <a:spLocks noGrp="1"/>
          </p:cNvSpPr>
          <p:nvPr>
            <p:ph type="sldNum" sz="quarter" idx="12"/>
          </p:nvPr>
        </p:nvSpPr>
        <p:spPr/>
        <p:txBody>
          <a:bodyPr/>
          <a:lstStyle>
            <a:extLst/>
          </a:lstStyle>
          <a:p>
            <a:fld id="{8C592886-E571-45D5-8B56-343DC94F8FA6}" type="slidenum">
              <a:rPr kumimoji="0" lang="en-US" smtClean="0"/>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1">
        <a:schemeClr val="bg2"/>
      </p:bgRef>
    </p:bg>
    <p:spTree>
      <p:nvGrpSpPr>
        <p:cNvPr id="1" name=""/>
        <p:cNvGrpSpPr/>
        <p:nvPr/>
      </p:nvGrpSpPr>
      <p:grpSpPr>
        <a:xfrm>
          <a:off x="0" y="0"/>
          <a:ext cx="0" cy="0"/>
          <a:chOff x="0" y="0"/>
          <a:chExt cx="0" cy="0"/>
        </a:xfrm>
      </p:grpSpPr>
      <p:sp>
        <p:nvSpPr>
          <p:cNvPr id="8" name="Rectangle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963136" y="304800"/>
            <a:ext cx="3931920" cy="762000"/>
          </a:xfrm>
        </p:spPr>
        <p:txBody>
          <a:bodyPr anchor="b"/>
          <a:lstStyle>
            <a:lvl1pPr marL="0" algn="r">
              <a:buNone/>
              <a:defRPr sz="2000" b="1"/>
            </a:lvl1pPr>
            <a:extLst/>
          </a:lstStyle>
          <a:p>
            <a:r>
              <a:rPr kumimoji="0" lang="zh-CN" altLang="en-US" smtClean="0"/>
              <a:t>单击此处编辑母版标题样式</a:t>
            </a:r>
            <a:endParaRPr kumimoji="0" lang="en-US"/>
          </a:p>
        </p:txBody>
      </p:sp>
      <p:sp>
        <p:nvSpPr>
          <p:cNvPr id="3" name="Text Placeholder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Content Placeholder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9" name="Date Placeholder 8"/>
          <p:cNvSpPr>
            <a:spLocks noGrp="1"/>
          </p:cNvSpPr>
          <p:nvPr>
            <p:ph type="dt" sz="half" idx="10"/>
          </p:nvPr>
        </p:nvSpPr>
        <p:spPr>
          <a:xfrm>
            <a:off x="5562600" y="6513670"/>
            <a:ext cx="3002280" cy="274320"/>
          </a:xfrm>
        </p:spPr>
        <p:txBody>
          <a:bodyPr vert="horz" rtlCol="0"/>
          <a:lstStyle>
            <a:extLst/>
          </a:lstStyle>
          <a:p>
            <a:pPr algn="l" eaLnBrk="1" latinLnBrk="0" hangingPunct="1"/>
            <a:fld id="{48D92626-37D2-4832-BF7A-BC283494A20D}" type="datetimeFigureOut">
              <a:rPr lang="en-US" smtClean="0"/>
              <a:t>7/27/16</a:t>
            </a:fld>
            <a:endParaRPr lang="en-US"/>
          </a:p>
        </p:txBody>
      </p:sp>
      <p:sp>
        <p:nvSpPr>
          <p:cNvPr id="10" name="Slide Number Placeholder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pPr algn="r" eaLnBrk="1" latinLnBrk="0" hangingPunct="1"/>
            <a:fld id="{8C592886-E571-45D5-8B56-343DC94F8FA6}" type="slidenum">
              <a:rPr kumimoji="0" lang="en-US" smtClean="0"/>
              <a:t>‹#›</a:t>
            </a:fld>
            <a:endParaRPr kumimoji="0" lang="en-US">
              <a:solidFill>
                <a:schemeClr val="tx2">
                  <a:shade val="90000"/>
                </a:schemeClr>
              </a:solidFill>
            </a:endParaRPr>
          </a:p>
        </p:txBody>
      </p:sp>
      <p:sp>
        <p:nvSpPr>
          <p:cNvPr id="11" name="Footer Placeholder 10"/>
          <p:cNvSpPr>
            <a:spLocks noGrp="1"/>
          </p:cNvSpPr>
          <p:nvPr>
            <p:ph type="ftr" sz="quarter" idx="12"/>
          </p:nvPr>
        </p:nvSpPr>
        <p:spPr>
          <a:xfrm>
            <a:off x="1600200" y="6513670"/>
            <a:ext cx="3907464" cy="274320"/>
          </a:xfrm>
        </p:spPr>
        <p:txBody>
          <a:bodyPr vert="horz" rtlCol="0"/>
          <a:lstStyle>
            <a:extLst/>
          </a:lstStyle>
          <a:p>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3040443" y="4724400"/>
            <a:ext cx="5486400" cy="664536"/>
          </a:xfrm>
        </p:spPr>
        <p:txBody>
          <a:bodyPr anchor="b"/>
          <a:lstStyle>
            <a:lvl1pPr marL="0" algn="r">
              <a:buNone/>
              <a:defRPr sz="2000" b="1"/>
            </a:lvl1pPr>
            <a:extLst/>
          </a:lstStyle>
          <a:p>
            <a:r>
              <a:rPr kumimoji="0" lang="zh-CN" altLang="en-US" smtClean="0"/>
              <a:t>单击此处编辑母版标题样式</a:t>
            </a:r>
            <a:endParaRPr kumimoji="0" lang="en-US"/>
          </a:p>
        </p:txBody>
      </p:sp>
      <p:sp>
        <p:nvSpPr>
          <p:cNvPr id="4" name="Text Placeholder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sp>
        <p:nvSpPr>
          <p:cNvPr id="13" name="Picture Placeholder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zh-CN" altLang="en-US" smtClean="0">
                <a:solidFill>
                  <a:schemeClr val="lt1"/>
                </a:solidFill>
                <a:latin typeface="+mn-lt"/>
                <a:ea typeface="+mn-ea"/>
                <a:cs typeface="+mn-cs"/>
              </a:rPr>
              <a:t>将图片拖动到占位符，或单击添加图标</a:t>
            </a:r>
            <a:endParaRPr kumimoji="0" lang="en-US" dirty="0">
              <a:solidFill>
                <a:schemeClr val="lt1"/>
              </a:solidFill>
              <a:latin typeface="+mn-lt"/>
              <a:ea typeface="+mn-ea"/>
              <a:cs typeface="+mn-cs"/>
            </a:endParaRPr>
          </a:p>
        </p:txBody>
      </p:sp>
      <p:sp>
        <p:nvSpPr>
          <p:cNvPr id="8" name="Date Placeholder 7"/>
          <p:cNvSpPr>
            <a:spLocks noGrp="1"/>
          </p:cNvSpPr>
          <p:nvPr>
            <p:ph type="dt" sz="half" idx="10"/>
          </p:nvPr>
        </p:nvSpPr>
        <p:spPr>
          <a:xfrm>
            <a:off x="5562600" y="6509004"/>
            <a:ext cx="3002280" cy="274320"/>
          </a:xfrm>
        </p:spPr>
        <p:txBody>
          <a:bodyPr vert="horz" rtlCol="0"/>
          <a:lstStyle>
            <a:extLst/>
          </a:lstStyle>
          <a:p>
            <a:pPr algn="l" eaLnBrk="1" latinLnBrk="0" hangingPunct="1"/>
            <a:fld id="{48D92626-37D2-4832-BF7A-BC283494A20D}" type="datetimeFigureOut">
              <a:rPr lang="en-US" smtClean="0"/>
              <a:t>7/27/16</a:t>
            </a:fld>
            <a:endParaRPr lang="en-US"/>
          </a:p>
        </p:txBody>
      </p:sp>
      <p:sp>
        <p:nvSpPr>
          <p:cNvPr id="9" name="Slide Number Placeholder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pPr algn="r" eaLnBrk="1" latinLnBrk="0" hangingPunct="1"/>
            <a:fld id="{8C592886-E571-45D5-8B56-343DC94F8FA6}" type="slidenum">
              <a:rPr kumimoji="0" lang="en-US" smtClean="0"/>
              <a:t>‹#›</a:t>
            </a:fld>
            <a:endParaRPr kumimoji="0" lang="en-US">
              <a:solidFill>
                <a:schemeClr val="tx2">
                  <a:shade val="90000"/>
                </a:schemeClr>
              </a:solidFill>
            </a:endParaRPr>
          </a:p>
        </p:txBody>
      </p:sp>
      <p:sp>
        <p:nvSpPr>
          <p:cNvPr id="10" name="Footer Placeholder 9"/>
          <p:cNvSpPr>
            <a:spLocks noGrp="1"/>
          </p:cNvSpPr>
          <p:nvPr>
            <p:ph type="ftr" sz="quarter" idx="12"/>
          </p:nvPr>
        </p:nvSpPr>
        <p:spPr>
          <a:xfrm>
            <a:off x="1600200" y="6509004"/>
            <a:ext cx="3907464" cy="274320"/>
          </a:xfrm>
        </p:spPr>
        <p:txBody>
          <a:bodyPr vert="horz" rtlCol="0"/>
          <a:lstStyle>
            <a:extLst/>
          </a:lstStyle>
          <a:p>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ound Diagonal Corner Rectangle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Footer Placeholder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pPr algn="r" eaLnBrk="1" latinLnBrk="0" hangingPunct="1"/>
            <a:endParaRPr kumimoji="0" lang="en-US" sz="1300" dirty="0">
              <a:solidFill>
                <a:schemeClr val="bg2">
                  <a:tint val="60000"/>
                  <a:satMod val="155000"/>
                </a:schemeClr>
              </a:solidFill>
            </a:endParaRPr>
          </a:p>
        </p:txBody>
      </p:sp>
      <p:sp>
        <p:nvSpPr>
          <p:cNvPr id="14" name="Date Placeholder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pPr algn="l" eaLnBrk="1" latinLnBrk="0" hangingPunct="1"/>
            <a:fld id="{48D92626-37D2-4832-BF7A-BC283494A20D}" type="datetimeFigureOut">
              <a:rPr lang="en-US" smtClean="0"/>
              <a:t>7/27/16</a:t>
            </a:fld>
            <a:endParaRPr lang="en-US" sz="1300" dirty="0">
              <a:solidFill>
                <a:schemeClr val="bg2">
                  <a:tint val="60000"/>
                  <a:satMod val="155000"/>
                </a:schemeClr>
              </a:solidFill>
            </a:endParaRPr>
          </a:p>
        </p:txBody>
      </p:sp>
      <p:sp>
        <p:nvSpPr>
          <p:cNvPr id="23" name="Slide Number Placeholder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pPr algn="r" eaLnBrk="1" latinLnBrk="0" hangingPunct="1"/>
            <a:fld id="{8C592886-E571-45D5-8B56-343DC94F8FA6}" type="slidenum">
              <a:rPr kumimoji="0" lang="en-US" smtClean="0"/>
              <a:t>‹#›</a:t>
            </a:fld>
            <a:endParaRPr kumimoji="0" lang="en-US" sz="1600" b="1" dirty="0">
              <a:solidFill>
                <a:schemeClr val="tx2">
                  <a:shade val="90000"/>
                </a:schemeClr>
              </a:solidFill>
              <a:effectLst/>
            </a:endParaRPr>
          </a:p>
        </p:txBody>
      </p:sp>
      <p:sp>
        <p:nvSpPr>
          <p:cNvPr id="22" name="Title Placeholder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extLst/>
          </a:lstStyle>
          <a:p>
            <a:r>
              <a:rPr kumimoji="0" lang="zh-CN" altLang="en-US" smtClean="0"/>
              <a:t>单击此处编辑母版标题样式</a:t>
            </a:r>
            <a:endParaRPr kumimoji="0" lang="en-US"/>
          </a:p>
        </p:txBody>
      </p:sp>
      <p:sp>
        <p:nvSpPr>
          <p:cNvPr id="13" name="Text Placeholder 12"/>
          <p:cNvSpPr>
            <a:spLocks noGrp="1"/>
          </p:cNvSpPr>
          <p:nvPr>
            <p:ph type="body" idx="1"/>
          </p:nvPr>
        </p:nvSpPr>
        <p:spPr>
          <a:xfrm>
            <a:off x="457200" y="1646237"/>
            <a:ext cx="8229600" cy="4526280"/>
          </a:xfrm>
          <a:prstGeom prst="rect">
            <a:avLst/>
          </a:prstGeom>
        </p:spPr>
        <p:txBody>
          <a:bodyPr>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二级</a:t>
            </a:r>
          </a:p>
          <a:p>
            <a:pPr lvl="2" eaLnBrk="1" latinLnBrk="0" hangingPunct="1"/>
            <a:r>
              <a:rPr kumimoji="0" lang="zh-CN" altLang="en-US" smtClean="0"/>
              <a:t>三级</a:t>
            </a:r>
          </a:p>
          <a:p>
            <a:pPr lvl="3" eaLnBrk="1" latinLnBrk="0" hangingPunct="1"/>
            <a:r>
              <a:rPr kumimoji="0" lang="zh-CN" altLang="en-US" smtClean="0"/>
              <a:t>四级</a:t>
            </a:r>
          </a:p>
          <a:p>
            <a:pPr lvl="4" eaLnBrk="1" latinLnBrk="0" hangingPunct="1"/>
            <a:r>
              <a:rPr kumimoji="0" lang="zh-CN" altLang="en-US" smtClean="0"/>
              <a:t>五级</a:t>
            </a:r>
            <a:endParaRPr kumimoji="0"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eibo.com/ghj1976"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md5.com/" TargetMode="External"/><Relationship Id="rId3" Type="http://schemas.openxmlformats.org/officeDocument/2006/relationships/hyperlink" Target="http://www.cmd5.com/hash.aspx"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myhack58.com/Article/html/1/4/2014/50624.ht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wooyun.org/bugs/wooyun-2010-0210209" TargetMode="External"/><Relationship Id="rId3" Type="http://schemas.openxmlformats.org/officeDocument/2006/relationships/image" Target="../media/image9.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ecurity.tencent.com/index.php/blog/msg/81" TargetMode="External"/><Relationship Id="rId3" Type="http://schemas.openxmlformats.org/officeDocument/2006/relationships/hyperlink" Target="https://yq.aliyun.com/articles/2666"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wooyun.org/bugs/wooyun-2010-0194955" TargetMode="External"/><Relationship Id="rId3" Type="http://schemas.openxmlformats.org/officeDocument/2006/relationships/image" Target="../media/image12.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wooyun.org/bugs/wooyun-2010-0115066" TargetMode="External"/><Relationship Id="rId3" Type="http://schemas.openxmlformats.org/officeDocument/2006/relationships/hyperlink" Target="http://coolshell.cn/articles/4914.htm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www.wooyun.org/bugs/wooyun-2010-0211715" TargetMode="External"/><Relationship Id="rId4" Type="http://schemas.openxmlformats.org/officeDocument/2006/relationships/hyperlink" Target="http://www.wooyun.org/bugs/wooyun-2010-0207114" TargetMode="External"/><Relationship Id="rId1" Type="http://schemas.openxmlformats.org/officeDocument/2006/relationships/slideLayout" Target="../slideLayouts/slideLayout2.xml"/><Relationship Id="rId2" Type="http://schemas.openxmlformats.org/officeDocument/2006/relationships/hyperlink" Target="http://www.wooyun.org/bugs/wooyun-2010-0225820"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nblogs.com/imathliu/p/5195266.html" TargetMode="External"/><Relationship Id="rId3" Type="http://schemas.openxmlformats.org/officeDocument/2006/relationships/hyperlink" Target="http://drops.wooyun.org/tips/14686"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wooyun.org/bugs/wooyun-2010-0204941"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www.wooyun.org/bugs/wooyun-2010-0223731" TargetMode="External"/><Relationship Id="rId4" Type="http://schemas.openxmlformats.org/officeDocument/2006/relationships/hyperlink" Target="http://www.wooyun.org/bugs/wooyun-2010-0214033" TargetMode="External"/><Relationship Id="rId5"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hyperlink" Target="http://www.wooyun.org/bugs/wooyun-2010-0213417"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hyperlink" Target="http://www.jz5u.com/Soft/network/netfu/41428.html" TargetMode="External"/><Relationship Id="rId4" Type="http://schemas.openxmlformats.org/officeDocument/2006/relationships/hyperlink" Target="http://www.software8.co/software/zzgj/3146.html" TargetMode="External"/><Relationship Id="rId5" Type="http://schemas.openxmlformats.org/officeDocument/2006/relationships/hyperlink" Target="https://www.google.com.hk/search?q=%E7%AB%99%E9%95%BF%E5%B7%A5%E5%85%B7+%E5%88%B7%E6%B5%81%E9%87%8F"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smtClean="0"/>
              <a:t>SSO</a:t>
            </a:r>
            <a:r>
              <a:rPr lang="zh-CN" altLang="en-US" dirty="0" smtClean="0"/>
              <a:t>相关安全知识培训</a:t>
            </a:r>
            <a:endParaRPr lang="en-US" dirty="0"/>
          </a:p>
        </p:txBody>
      </p:sp>
      <p:sp>
        <p:nvSpPr>
          <p:cNvPr id="3" name="Subtitle 2"/>
          <p:cNvSpPr>
            <a:spLocks noGrp="1"/>
          </p:cNvSpPr>
          <p:nvPr>
            <p:ph type="subTitle" idx="1"/>
          </p:nvPr>
        </p:nvSpPr>
        <p:spPr/>
        <p:txBody>
          <a:bodyPr/>
          <a:lstStyle/>
          <a:p>
            <a:pPr>
              <a:lnSpc>
                <a:spcPct val="150000"/>
              </a:lnSpc>
            </a:pPr>
            <a:r>
              <a:rPr lang="zh-CN" altLang="en-US" dirty="0" smtClean="0"/>
              <a:t>郭红俊</a:t>
            </a:r>
            <a:endParaRPr lang="en-US" altLang="zh-CN" dirty="0" smtClean="0"/>
          </a:p>
          <a:p>
            <a:pPr>
              <a:lnSpc>
                <a:spcPct val="150000"/>
              </a:lnSpc>
            </a:pPr>
            <a:r>
              <a:rPr lang="en-US" altLang="zh-CN" dirty="0">
                <a:hlinkClick r:id="rId2"/>
              </a:rPr>
              <a:t>http://weibo.com/</a:t>
            </a:r>
            <a:r>
              <a:rPr lang="en-US" altLang="zh-CN" dirty="0" smtClean="0">
                <a:hlinkClick r:id="rId2"/>
              </a:rPr>
              <a:t>ghj1976</a:t>
            </a:r>
            <a:r>
              <a:rPr lang="en-US" altLang="zh-CN" dirty="0" smtClean="0"/>
              <a:t> </a:t>
            </a:r>
            <a:endParaRPr lang="zh-CN" altLang="en-US" dirty="0"/>
          </a:p>
        </p:txBody>
      </p:sp>
    </p:spTree>
    <p:extLst>
      <p:ext uri="{BB962C8B-B14F-4D97-AF65-F5344CB8AC3E}">
        <p14:creationId xmlns:p14="http://schemas.microsoft.com/office/powerpoint/2010/main" val="8326545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pPr>
              <a:lnSpc>
                <a:spcPct val="150000"/>
              </a:lnSpc>
            </a:pPr>
            <a:r>
              <a:rPr kumimoji="1" lang="en-US" altLang="zh-CN" dirty="0" smtClean="0"/>
              <a:t>2011</a:t>
            </a:r>
            <a:r>
              <a:rPr kumimoji="1" lang="zh-CN" altLang="en-US" dirty="0" smtClean="0"/>
              <a:t>年底的</a:t>
            </a:r>
            <a:r>
              <a:rPr kumimoji="1" lang="en-US" altLang="zh-CN" dirty="0" smtClean="0"/>
              <a:t>CSDN</a:t>
            </a:r>
            <a:r>
              <a:rPr kumimoji="1" lang="zh-CN" altLang="en-US" dirty="0" smtClean="0"/>
              <a:t> 明文密码。</a:t>
            </a:r>
          </a:p>
          <a:p>
            <a:pPr>
              <a:lnSpc>
                <a:spcPct val="150000"/>
              </a:lnSpc>
            </a:pPr>
            <a:r>
              <a:rPr kumimoji="1" lang="en-US" altLang="zh-CN" dirty="0" smtClean="0"/>
              <a:t>MD5</a:t>
            </a:r>
            <a:r>
              <a:rPr kumimoji="1" lang="zh-CN" altLang="en-US" dirty="0" smtClean="0"/>
              <a:t> 的安全性	</a:t>
            </a:r>
          </a:p>
          <a:p>
            <a:pPr lvl="1">
              <a:lnSpc>
                <a:spcPct val="150000"/>
              </a:lnSpc>
            </a:pPr>
            <a:r>
              <a:rPr kumimoji="1" lang="zh-CN" altLang="en-US" dirty="0" smtClean="0"/>
              <a:t>解密：</a:t>
            </a:r>
            <a:r>
              <a:rPr kumimoji="1" lang="en-US" altLang="zh-CN" dirty="0" smtClean="0">
                <a:hlinkClick r:id="rId2"/>
              </a:rPr>
              <a:t>http</a:t>
            </a:r>
            <a:r>
              <a:rPr kumimoji="1" lang="en-US" altLang="zh-CN" dirty="0">
                <a:hlinkClick r:id="rId2"/>
              </a:rPr>
              <a:t>://www.cmd5.com</a:t>
            </a:r>
            <a:r>
              <a:rPr kumimoji="1" lang="en-US" altLang="zh-CN" dirty="0" smtClean="0">
                <a:hlinkClick r:id="rId2"/>
              </a:rPr>
              <a:t>/</a:t>
            </a:r>
            <a:r>
              <a:rPr kumimoji="1" lang="zh-CN" altLang="en-US" dirty="0" smtClean="0"/>
              <a:t> </a:t>
            </a:r>
            <a:r>
              <a:rPr kumimoji="1" lang="zh-CN" altLang="en-US" dirty="0" smtClean="0"/>
              <a:t>  </a:t>
            </a:r>
          </a:p>
          <a:p>
            <a:pPr lvl="1">
              <a:lnSpc>
                <a:spcPct val="150000"/>
              </a:lnSpc>
            </a:pPr>
            <a:r>
              <a:rPr kumimoji="1" lang="zh-CN" altLang="en-US" dirty="0" smtClean="0"/>
              <a:t>加密：</a:t>
            </a:r>
            <a:r>
              <a:rPr kumimoji="1" lang="en-US" altLang="zh-CN" dirty="0" smtClean="0">
                <a:hlinkClick r:id="rId3"/>
              </a:rPr>
              <a:t>http</a:t>
            </a:r>
            <a:r>
              <a:rPr kumimoji="1" lang="en-US" altLang="zh-CN" dirty="0">
                <a:hlinkClick r:id="rId3"/>
              </a:rPr>
              <a:t>://</a:t>
            </a:r>
            <a:r>
              <a:rPr kumimoji="1" lang="en-US" altLang="zh-CN" dirty="0" smtClean="0">
                <a:hlinkClick r:id="rId3"/>
              </a:rPr>
              <a:t>www.cmd5.com/hash.aspx</a:t>
            </a:r>
            <a:endParaRPr kumimoji="1" lang="zh-CN" altLang="en-US" dirty="0"/>
          </a:p>
        </p:txBody>
      </p:sp>
    </p:spTree>
    <p:extLst>
      <p:ext uri="{BB962C8B-B14F-4D97-AF65-F5344CB8AC3E}">
        <p14:creationId xmlns:p14="http://schemas.microsoft.com/office/powerpoint/2010/main" val="16049315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敏感数据</a:t>
            </a:r>
            <a:endParaRPr kumimoji="1" lang="zh-CN" altLang="en-US" dirty="0"/>
          </a:p>
        </p:txBody>
      </p:sp>
      <p:sp>
        <p:nvSpPr>
          <p:cNvPr id="3" name="内容占位符 2"/>
          <p:cNvSpPr>
            <a:spLocks noGrp="1"/>
          </p:cNvSpPr>
          <p:nvPr>
            <p:ph idx="1"/>
          </p:nvPr>
        </p:nvSpPr>
        <p:spPr/>
        <p:txBody>
          <a:bodyPr/>
          <a:lstStyle/>
          <a:p>
            <a:pPr>
              <a:lnSpc>
                <a:spcPct val="150000"/>
              </a:lnSpc>
            </a:pPr>
            <a:r>
              <a:rPr kumimoji="1" lang="zh-CN" altLang="en-US" dirty="0" smtClean="0"/>
              <a:t>密码</a:t>
            </a:r>
          </a:p>
          <a:p>
            <a:pPr>
              <a:lnSpc>
                <a:spcPct val="150000"/>
              </a:lnSpc>
            </a:pPr>
            <a:r>
              <a:rPr kumimoji="1" lang="zh-CN" altLang="en-US" dirty="0" smtClean="0"/>
              <a:t>身份证号</a:t>
            </a:r>
          </a:p>
          <a:p>
            <a:pPr>
              <a:lnSpc>
                <a:spcPct val="150000"/>
              </a:lnSpc>
            </a:pPr>
            <a:r>
              <a:rPr kumimoji="1" lang="zh-CN" altLang="en-US" dirty="0" smtClean="0"/>
              <a:t>丢失密码的问题和答案</a:t>
            </a:r>
          </a:p>
          <a:p>
            <a:pPr>
              <a:lnSpc>
                <a:spcPct val="150000"/>
              </a:lnSpc>
            </a:pPr>
            <a:r>
              <a:rPr kumimoji="1" lang="zh-CN" altLang="en-US" dirty="0" smtClean="0"/>
              <a:t>手机号</a:t>
            </a:r>
          </a:p>
          <a:p>
            <a:pPr>
              <a:lnSpc>
                <a:spcPct val="150000"/>
              </a:lnSpc>
            </a:pPr>
            <a:r>
              <a:rPr kumimoji="1" lang="zh-CN" altLang="en-US" dirty="0" smtClean="0"/>
              <a:t>邮箱</a:t>
            </a:r>
            <a:endParaRPr kumimoji="1" lang="zh-CN" altLang="en-US" dirty="0"/>
          </a:p>
        </p:txBody>
      </p:sp>
    </p:spTree>
    <p:extLst>
      <p:ext uri="{BB962C8B-B14F-4D97-AF65-F5344CB8AC3E}">
        <p14:creationId xmlns:p14="http://schemas.microsoft.com/office/powerpoint/2010/main" val="1858603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手机号敏感</a:t>
            </a:r>
            <a:endParaRPr kumimoji="1" lang="zh-CN" altLang="en-US" dirty="0"/>
          </a:p>
        </p:txBody>
      </p:sp>
      <p:sp>
        <p:nvSpPr>
          <p:cNvPr id="3" name="内容占位符 2"/>
          <p:cNvSpPr>
            <a:spLocks noGrp="1"/>
          </p:cNvSpPr>
          <p:nvPr>
            <p:ph idx="1"/>
          </p:nvPr>
        </p:nvSpPr>
        <p:spPr/>
        <p:txBody>
          <a:bodyPr>
            <a:normAutofit fontScale="70000" lnSpcReduction="20000"/>
          </a:bodyPr>
          <a:lstStyle/>
          <a:p>
            <a:pPr>
              <a:lnSpc>
                <a:spcPct val="150000"/>
              </a:lnSpc>
            </a:pPr>
            <a:r>
              <a:rPr kumimoji="1" lang="zh-CN" altLang="en-US" dirty="0"/>
              <a:t>收到垃圾</a:t>
            </a:r>
            <a:r>
              <a:rPr kumimoji="1" lang="zh-CN" altLang="en-US" dirty="0" smtClean="0"/>
              <a:t>短信、收到莫名电话；</a:t>
            </a:r>
          </a:p>
          <a:p>
            <a:pPr>
              <a:lnSpc>
                <a:spcPct val="150000"/>
              </a:lnSpc>
            </a:pPr>
            <a:r>
              <a:rPr kumimoji="1" lang="zh-CN" altLang="en-US" dirty="0"/>
              <a:t>京东订单就是查看不了手机号的，这个是为了防止你的京东帐号被盗后有人会窃取你的个人信息设置的一种安全措施</a:t>
            </a:r>
            <a:r>
              <a:rPr kumimoji="1" lang="zh-CN" altLang="en-US" dirty="0" smtClean="0"/>
              <a:t>。</a:t>
            </a:r>
          </a:p>
          <a:p>
            <a:pPr>
              <a:lnSpc>
                <a:spcPct val="150000"/>
              </a:lnSpc>
            </a:pPr>
            <a:r>
              <a:rPr kumimoji="1" lang="zh-CN" altLang="en-US" dirty="0" smtClean="0"/>
              <a:t>防止内部员工或拖库后敏感信息泄漏，基于手机号等信息可导致连锁问题。</a:t>
            </a:r>
          </a:p>
          <a:p>
            <a:pPr>
              <a:lnSpc>
                <a:spcPct val="150000"/>
              </a:lnSpc>
            </a:pPr>
            <a:r>
              <a:rPr kumimoji="1" lang="zh-CN" altLang="en-US" dirty="0" smtClean="0"/>
              <a:t>手机号的加密算法比较坑（</a:t>
            </a:r>
            <a:r>
              <a:rPr kumimoji="1" lang="en-US" altLang="zh-CN" dirty="0">
                <a:hlinkClick r:id="rId2"/>
              </a:rPr>
              <a:t>http://www.myhack58.com/Article/html/1/4/2014/50624.htm</a:t>
            </a:r>
            <a:r>
              <a:rPr kumimoji="1" lang="zh-CN" altLang="en-US" dirty="0" smtClean="0"/>
              <a:t>）</a:t>
            </a:r>
          </a:p>
          <a:p>
            <a:pPr lvl="1">
              <a:lnSpc>
                <a:spcPct val="150000"/>
              </a:lnSpc>
            </a:pPr>
            <a:r>
              <a:rPr kumimoji="1" lang="zh-CN" altLang="en-US" dirty="0" smtClean="0"/>
              <a:t>都是 </a:t>
            </a:r>
            <a:r>
              <a:rPr kumimoji="1" lang="en-US" altLang="zh-CN" dirty="0" smtClean="0"/>
              <a:t>13</a:t>
            </a:r>
            <a:r>
              <a:rPr kumimoji="1" lang="zh-CN" altLang="en-US" dirty="0" smtClean="0"/>
              <a:t>* 开始的， 通过这个可以猜测加密算法。</a:t>
            </a:r>
          </a:p>
          <a:p>
            <a:pPr>
              <a:lnSpc>
                <a:spcPct val="150000"/>
              </a:lnSpc>
            </a:pPr>
            <a:endParaRPr kumimoji="1" lang="zh-CN" altLang="en-US" dirty="0"/>
          </a:p>
        </p:txBody>
      </p:sp>
    </p:spTree>
    <p:extLst>
      <p:ext uri="{BB962C8B-B14F-4D97-AF65-F5344CB8AC3E}">
        <p14:creationId xmlns:p14="http://schemas.microsoft.com/office/powerpoint/2010/main" val="1889216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1396536"/>
            <a:ext cx="9144000" cy="5256620"/>
          </a:xfrm>
          <a:prstGeom prst="rect">
            <a:avLst/>
          </a:prstGeom>
        </p:spPr>
      </p:pic>
      <p:sp>
        <p:nvSpPr>
          <p:cNvPr id="2" name="标题 1"/>
          <p:cNvSpPr>
            <a:spLocks noGrp="1"/>
          </p:cNvSpPr>
          <p:nvPr>
            <p:ph type="title"/>
          </p:nvPr>
        </p:nvSpPr>
        <p:spPr/>
        <p:txBody>
          <a:bodyPr/>
          <a:lstStyle/>
          <a:p>
            <a:r>
              <a:rPr kumimoji="1" lang="zh-CN" altLang="en-US" dirty="0" smtClean="0"/>
              <a:t>网易邮箱泄露</a:t>
            </a:r>
            <a:endParaRPr kumimoji="1" lang="zh-CN" altLang="en-US" dirty="0"/>
          </a:p>
        </p:txBody>
      </p:sp>
      <p:sp>
        <p:nvSpPr>
          <p:cNvPr id="3" name="内容占位符 2"/>
          <p:cNvSpPr>
            <a:spLocks noGrp="1"/>
          </p:cNvSpPr>
          <p:nvPr>
            <p:ph idx="1"/>
          </p:nvPr>
        </p:nvSpPr>
        <p:spPr>
          <a:xfrm>
            <a:off x="3694176" y="2537040"/>
            <a:ext cx="5321808" cy="2892001"/>
          </a:xfrm>
        </p:spPr>
        <p:txBody>
          <a:bodyPr/>
          <a:lstStyle/>
          <a:p>
            <a:r>
              <a:rPr lang="en-US" altLang="zh-CN" dirty="0" smtClean="0">
                <a:solidFill>
                  <a:srgbClr val="00B050"/>
                </a:solidFill>
              </a:rPr>
              <a:t>2015-10-19,</a:t>
            </a:r>
            <a:r>
              <a:rPr lang="zh-CN" altLang="en-US" dirty="0" smtClean="0">
                <a:solidFill>
                  <a:srgbClr val="00B050"/>
                </a:solidFill>
              </a:rPr>
              <a:t>乌云</a:t>
            </a:r>
            <a:r>
              <a:rPr lang="zh-CN" altLang="en-US" dirty="0">
                <a:solidFill>
                  <a:srgbClr val="00B050"/>
                </a:solidFill>
              </a:rPr>
              <a:t>今日宣布发现新漏洞，此漏洞将导致网易</a:t>
            </a:r>
            <a:r>
              <a:rPr lang="en-US" altLang="zh-CN" dirty="0">
                <a:solidFill>
                  <a:srgbClr val="00B050"/>
                </a:solidFill>
              </a:rPr>
              <a:t>163/126</a:t>
            </a:r>
            <a:r>
              <a:rPr lang="zh-CN" altLang="en-US" dirty="0">
                <a:solidFill>
                  <a:srgbClr val="00B050"/>
                </a:solidFill>
              </a:rPr>
              <a:t>邮箱过亿数据泄漏，涉及邮箱账号、密码、用户密保等。</a:t>
            </a:r>
            <a:endParaRPr kumimoji="1" lang="zh-CN" altLang="en-US" dirty="0">
              <a:solidFill>
                <a:srgbClr val="00B050"/>
              </a:solidFill>
            </a:endParaRPr>
          </a:p>
        </p:txBody>
      </p:sp>
    </p:spTree>
    <p:extLst>
      <p:ext uri="{BB962C8B-B14F-4D97-AF65-F5344CB8AC3E}">
        <p14:creationId xmlns:p14="http://schemas.microsoft.com/office/powerpoint/2010/main" val="20402568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身份证号</a:t>
            </a:r>
            <a:endParaRPr kumimoji="1" lang="zh-CN" altLang="en-US" dirty="0"/>
          </a:p>
        </p:txBody>
      </p:sp>
      <p:sp>
        <p:nvSpPr>
          <p:cNvPr id="3" name="内容占位符 2"/>
          <p:cNvSpPr>
            <a:spLocks noGrp="1"/>
          </p:cNvSpPr>
          <p:nvPr>
            <p:ph idx="1"/>
          </p:nvPr>
        </p:nvSpPr>
        <p:spPr/>
        <p:txBody>
          <a:bodyPr/>
          <a:lstStyle/>
          <a:p>
            <a:pPr>
              <a:lnSpc>
                <a:spcPct val="150000"/>
              </a:lnSpc>
            </a:pPr>
            <a:r>
              <a:rPr kumimoji="1" lang="zh-CN" altLang="en-US" dirty="0" smtClean="0"/>
              <a:t>一些游戏</a:t>
            </a:r>
            <a:r>
              <a:rPr lang="zh-CN" altLang="en-US" dirty="0"/>
              <a:t>都要输正确的身份证</a:t>
            </a:r>
            <a:r>
              <a:rPr lang="zh-CN" altLang="en-US" dirty="0" smtClean="0"/>
              <a:t>号码；</a:t>
            </a:r>
          </a:p>
          <a:p>
            <a:pPr>
              <a:lnSpc>
                <a:spcPct val="150000"/>
              </a:lnSpc>
            </a:pPr>
            <a:r>
              <a:rPr kumimoji="1" lang="zh-CN" altLang="en-US" dirty="0" smtClean="0"/>
              <a:t>一些不安全的系统校验可能会</a:t>
            </a:r>
            <a:r>
              <a:rPr kumimoji="1" lang="zh-CN" altLang="en-US" dirty="0" smtClean="0"/>
              <a:t>通过（</a:t>
            </a:r>
            <a:r>
              <a:rPr kumimoji="1" lang="zh-CN" altLang="en-US" dirty="0" smtClean="0"/>
              <a:t>简单校验的网站</a:t>
            </a:r>
            <a:r>
              <a:rPr kumimoji="1" lang="zh-CN" altLang="en-US" dirty="0" smtClean="0"/>
              <a:t>）；有</a:t>
            </a:r>
            <a:r>
              <a:rPr kumimoji="1" lang="zh-CN" altLang="en-US" dirty="0" smtClean="0"/>
              <a:t>内部人协作的黑色产业会</a:t>
            </a:r>
            <a:r>
              <a:rPr kumimoji="1" lang="zh-CN" altLang="en-US" dirty="0" smtClean="0"/>
              <a:t>通过（</a:t>
            </a:r>
            <a:r>
              <a:rPr kumimoji="1" lang="zh-CN" altLang="en-US" dirty="0" smtClean="0"/>
              <a:t>银行</a:t>
            </a:r>
            <a:r>
              <a:rPr kumimoji="1" lang="zh-CN" altLang="en-US" dirty="0" smtClean="0"/>
              <a:t>）；</a:t>
            </a:r>
          </a:p>
          <a:p>
            <a:pPr>
              <a:lnSpc>
                <a:spcPct val="150000"/>
              </a:lnSpc>
            </a:pPr>
            <a:r>
              <a:rPr kumimoji="1" lang="zh-CN" altLang="en-US" dirty="0" smtClean="0"/>
              <a:t>跟</a:t>
            </a:r>
            <a:r>
              <a:rPr kumimoji="1" lang="zh-CN" altLang="en-US" dirty="0" smtClean="0"/>
              <a:t>其他信息一起组合使用带来的安全隐患。</a:t>
            </a:r>
            <a:endParaRPr kumimoji="1" lang="zh-CN" altLang="en-US" dirty="0"/>
          </a:p>
        </p:txBody>
      </p:sp>
    </p:spTree>
    <p:extLst>
      <p:ext uri="{BB962C8B-B14F-4D97-AF65-F5344CB8AC3E}">
        <p14:creationId xmlns:p14="http://schemas.microsoft.com/office/powerpoint/2010/main" val="16050599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密保相关</a:t>
            </a:r>
            <a:endParaRPr kumimoji="1" lang="zh-CN" altLang="en-US" dirty="0"/>
          </a:p>
        </p:txBody>
      </p:sp>
      <p:sp>
        <p:nvSpPr>
          <p:cNvPr id="3" name="内容占位符 2"/>
          <p:cNvSpPr>
            <a:spLocks noGrp="1"/>
          </p:cNvSpPr>
          <p:nvPr>
            <p:ph idx="1"/>
          </p:nvPr>
        </p:nvSpPr>
        <p:spPr/>
        <p:txBody>
          <a:bodyPr/>
          <a:lstStyle/>
          <a:p>
            <a:pPr>
              <a:lnSpc>
                <a:spcPct val="150000"/>
              </a:lnSpc>
            </a:pPr>
            <a:r>
              <a:rPr kumimoji="1" lang="zh-CN" altLang="en-US" dirty="0"/>
              <a:t>防止内部员工或拖库后敏感信息泄漏</a:t>
            </a:r>
            <a:r>
              <a:rPr kumimoji="1" lang="zh-CN" altLang="en-US" dirty="0" smtClean="0"/>
              <a:t>，</a:t>
            </a:r>
          </a:p>
          <a:p>
            <a:pPr>
              <a:lnSpc>
                <a:spcPct val="150000"/>
              </a:lnSpc>
            </a:pPr>
            <a:r>
              <a:rPr kumimoji="1" lang="zh-CN" altLang="en-US" dirty="0" smtClean="0"/>
              <a:t>基于</a:t>
            </a:r>
            <a:r>
              <a:rPr kumimoji="1" lang="zh-CN" altLang="en-US" dirty="0"/>
              <a:t>手机号等信息可导致连锁问题。</a:t>
            </a:r>
          </a:p>
          <a:p>
            <a:pPr>
              <a:lnSpc>
                <a:spcPct val="150000"/>
              </a:lnSpc>
            </a:pPr>
            <a:endParaRPr kumimoji="1" lang="zh-CN" altLang="en-US" dirty="0"/>
          </a:p>
        </p:txBody>
      </p:sp>
    </p:spTree>
    <p:extLst>
      <p:ext uri="{BB962C8B-B14F-4D97-AF65-F5344CB8AC3E}">
        <p14:creationId xmlns:p14="http://schemas.microsoft.com/office/powerpoint/2010/main" val="6728372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t>一些常见的安全漏洞</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9491361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暴力请求</a:t>
            </a:r>
            <a:endParaRPr kumimoji="1" lang="zh-CN" altLang="en-US" dirty="0"/>
          </a:p>
        </p:txBody>
      </p:sp>
      <p:sp>
        <p:nvSpPr>
          <p:cNvPr id="3" name="内容占位符 2"/>
          <p:cNvSpPr>
            <a:spLocks noGrp="1"/>
          </p:cNvSpPr>
          <p:nvPr>
            <p:ph idx="1"/>
          </p:nvPr>
        </p:nvSpPr>
        <p:spPr>
          <a:xfrm>
            <a:off x="457200" y="1646237"/>
            <a:ext cx="8229600" cy="1426147"/>
          </a:xfrm>
        </p:spPr>
        <p:txBody>
          <a:bodyPr>
            <a:normAutofit fontScale="92500"/>
          </a:bodyPr>
          <a:lstStyle/>
          <a:p>
            <a:r>
              <a:rPr kumimoji="1" lang="zh-CN" altLang="en-US" sz="3000" dirty="0"/>
              <a:t>顺丰优选登录处可爆破帐号，主站和</a:t>
            </a:r>
            <a:r>
              <a:rPr kumimoji="1" lang="en-US" altLang="zh-CN" sz="3000" dirty="0"/>
              <a:t>m</a:t>
            </a:r>
            <a:r>
              <a:rPr kumimoji="1" lang="zh-CN" altLang="en-US" sz="3000" dirty="0"/>
              <a:t>站无法爆破，</a:t>
            </a:r>
            <a:r>
              <a:rPr kumimoji="1" lang="en-US" altLang="zh-CN" sz="3000" dirty="0" err="1"/>
              <a:t>ios</a:t>
            </a:r>
            <a:r>
              <a:rPr kumimoji="1" lang="zh-CN" altLang="en-US" sz="3000" dirty="0"/>
              <a:t>的</a:t>
            </a:r>
            <a:r>
              <a:rPr kumimoji="1" lang="en-US" altLang="zh-CN" sz="3000" dirty="0"/>
              <a:t>app</a:t>
            </a:r>
            <a:r>
              <a:rPr kumimoji="1" lang="zh-CN" altLang="en-US" sz="3000" dirty="0"/>
              <a:t>客户端却可以进行爆破 撞库测试</a:t>
            </a:r>
            <a:r>
              <a:rPr kumimoji="1" lang="en-US" altLang="zh-CN" sz="2400" dirty="0" smtClean="0">
                <a:hlinkClick r:id="rId2"/>
              </a:rPr>
              <a:t>http</a:t>
            </a:r>
            <a:r>
              <a:rPr kumimoji="1" lang="en-US" altLang="zh-CN" sz="2400" dirty="0">
                <a:hlinkClick r:id="rId2"/>
              </a:rPr>
              <a:t>://</a:t>
            </a:r>
            <a:r>
              <a:rPr kumimoji="1" lang="en-US" altLang="zh-CN" sz="2400" dirty="0" smtClean="0">
                <a:hlinkClick r:id="rId2"/>
              </a:rPr>
              <a:t>www.wooyun.org/bugs/wooyun-2010-0210209</a:t>
            </a:r>
            <a:r>
              <a:rPr kumimoji="1" lang="zh-CN" altLang="en-US" sz="2400" dirty="0" smtClean="0"/>
              <a:t> </a:t>
            </a:r>
            <a:endParaRPr kumimoji="1" lang="zh-CN" altLang="en-US" sz="2400" dirty="0"/>
          </a:p>
        </p:txBody>
      </p:sp>
      <p:pic>
        <p:nvPicPr>
          <p:cNvPr id="4" name="图片 3"/>
          <p:cNvPicPr>
            <a:picLocks noChangeAspect="1"/>
          </p:cNvPicPr>
          <p:nvPr/>
        </p:nvPicPr>
        <p:blipFill>
          <a:blip r:embed="rId3"/>
          <a:stretch>
            <a:fillRect/>
          </a:stretch>
        </p:blipFill>
        <p:spPr>
          <a:xfrm>
            <a:off x="0" y="3287093"/>
            <a:ext cx="9144000" cy="3570907"/>
          </a:xfrm>
          <a:prstGeom prst="rect">
            <a:avLst/>
          </a:prstGeom>
        </p:spPr>
      </p:pic>
    </p:spTree>
    <p:extLst>
      <p:ext uri="{BB962C8B-B14F-4D97-AF65-F5344CB8AC3E}">
        <p14:creationId xmlns:p14="http://schemas.microsoft.com/office/powerpoint/2010/main" val="648936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伪造请求</a:t>
            </a:r>
            <a:endParaRPr kumimoji="1" lang="zh-CN" altLang="en-US" dirty="0"/>
          </a:p>
        </p:txBody>
      </p:sp>
      <p:sp>
        <p:nvSpPr>
          <p:cNvPr id="3" name="内容占位符 2"/>
          <p:cNvSpPr>
            <a:spLocks noGrp="1"/>
          </p:cNvSpPr>
          <p:nvPr>
            <p:ph idx="1"/>
          </p:nvPr>
        </p:nvSpPr>
        <p:spPr/>
        <p:txBody>
          <a:bodyPr/>
          <a:lstStyle/>
          <a:p>
            <a:pPr>
              <a:lnSpc>
                <a:spcPct val="150000"/>
              </a:lnSpc>
            </a:pPr>
            <a:r>
              <a:rPr kumimoji="1" lang="en-US" altLang="zh-CN" dirty="0" smtClean="0"/>
              <a:t>Http</a:t>
            </a:r>
            <a:r>
              <a:rPr kumimoji="1" lang="zh-CN" altLang="en-US" dirty="0" smtClean="0"/>
              <a:t> 的头很容易伪造；</a:t>
            </a:r>
          </a:p>
          <a:p>
            <a:pPr>
              <a:lnSpc>
                <a:spcPct val="150000"/>
              </a:lnSpc>
            </a:pPr>
            <a:r>
              <a:rPr kumimoji="1" lang="zh-CN" altLang="en-US" dirty="0" smtClean="0"/>
              <a:t>代理服务器地址的获得很容易；</a:t>
            </a:r>
          </a:p>
          <a:p>
            <a:pPr>
              <a:lnSpc>
                <a:spcPct val="150000"/>
              </a:lnSpc>
            </a:pPr>
            <a:r>
              <a:rPr kumimoji="1" lang="zh-CN" altLang="en-US" dirty="0" smtClean="0"/>
              <a:t>前面提到的</a:t>
            </a:r>
            <a:r>
              <a:rPr kumimoji="1" lang="en-US" altLang="zh-CN" dirty="0" smtClean="0"/>
              <a:t>P2P</a:t>
            </a:r>
            <a:r>
              <a:rPr kumimoji="1" lang="zh-CN" altLang="en-US" dirty="0" smtClean="0"/>
              <a:t>刷网站工具；</a:t>
            </a:r>
          </a:p>
          <a:p>
            <a:pPr>
              <a:lnSpc>
                <a:spcPct val="150000"/>
              </a:lnSpc>
            </a:pPr>
            <a:r>
              <a:rPr kumimoji="1" lang="zh-CN" altLang="en-US" dirty="0" smtClean="0"/>
              <a:t>黑客控制的肉机；</a:t>
            </a:r>
            <a:endParaRPr kumimoji="1" lang="zh-CN" altLang="en-US" dirty="0"/>
          </a:p>
        </p:txBody>
      </p:sp>
    </p:spTree>
    <p:extLst>
      <p:ext uri="{BB962C8B-B14F-4D97-AF65-F5344CB8AC3E}">
        <p14:creationId xmlns:p14="http://schemas.microsoft.com/office/powerpoint/2010/main" val="153351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数据通道安全</a:t>
            </a:r>
            <a:endParaRPr kumimoji="1" lang="zh-CN" altLang="en-US" dirty="0"/>
          </a:p>
        </p:txBody>
      </p:sp>
      <p:sp>
        <p:nvSpPr>
          <p:cNvPr id="3" name="内容占位符 2"/>
          <p:cNvSpPr>
            <a:spLocks noGrp="1"/>
          </p:cNvSpPr>
          <p:nvPr>
            <p:ph idx="1"/>
          </p:nvPr>
        </p:nvSpPr>
        <p:spPr/>
        <p:txBody>
          <a:bodyPr/>
          <a:lstStyle/>
          <a:p>
            <a:pPr>
              <a:lnSpc>
                <a:spcPct val="150000"/>
              </a:lnSpc>
            </a:pPr>
            <a:r>
              <a:rPr lang="en-US" altLang="zh-CN" dirty="0"/>
              <a:t>http</a:t>
            </a:r>
            <a:r>
              <a:rPr lang="zh-CN" altLang="en-US" dirty="0"/>
              <a:t>协议下的网络连接都是基于明文的，信息很有可能被泄露和篡改，甚至用户都不知道通信的对方是否就是自己希望连接的服务器，因此，信息通道安全有以下两个目标</a:t>
            </a:r>
            <a:r>
              <a:rPr lang="zh-CN" altLang="en-US" dirty="0" smtClean="0"/>
              <a:t>：</a:t>
            </a:r>
          </a:p>
          <a:p>
            <a:pPr lvl="1">
              <a:lnSpc>
                <a:spcPct val="150000"/>
              </a:lnSpc>
            </a:pPr>
            <a:r>
              <a:rPr lang="zh-CN" altLang="en-US" dirty="0"/>
              <a:t>身份认证</a:t>
            </a:r>
          </a:p>
          <a:p>
            <a:pPr lvl="1">
              <a:lnSpc>
                <a:spcPct val="150000"/>
              </a:lnSpc>
            </a:pPr>
            <a:r>
              <a:rPr lang="zh-CN" altLang="en-US" dirty="0"/>
              <a:t>数据不被泄漏和</a:t>
            </a:r>
            <a:r>
              <a:rPr lang="zh-CN" altLang="en-US" dirty="0" smtClean="0"/>
              <a:t>篡改</a:t>
            </a:r>
            <a:endParaRPr lang="zh-CN" altLang="en-US" dirty="0"/>
          </a:p>
        </p:txBody>
      </p:sp>
    </p:spTree>
    <p:extLst>
      <p:ext uri="{BB962C8B-B14F-4D97-AF65-F5344CB8AC3E}">
        <p14:creationId xmlns:p14="http://schemas.microsoft.com/office/powerpoint/2010/main" val="4775604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t>行业安全现状</a:t>
            </a:r>
            <a:endParaRPr kumimoji="1" lang="zh-CN" altLang="en-US" dirty="0"/>
          </a:p>
        </p:txBody>
      </p:sp>
      <p:sp>
        <p:nvSpPr>
          <p:cNvPr id="5" name="文本占位符 4"/>
          <p:cNvSpPr>
            <a:spLocks noGrp="1"/>
          </p:cNvSpPr>
          <p:nvPr>
            <p:ph type="body" idx="1"/>
          </p:nvPr>
        </p:nvSpPr>
        <p:spPr/>
        <p:txBody>
          <a:bodyPr/>
          <a:lstStyle/>
          <a:p>
            <a:r>
              <a:rPr kumimoji="1" lang="zh-CN" altLang="en-US" dirty="0"/>
              <a:t>跟</a:t>
            </a:r>
            <a:r>
              <a:rPr kumimoji="1" lang="zh-CN" altLang="en-US" dirty="0" smtClean="0"/>
              <a:t>账户相关的</a:t>
            </a:r>
            <a:r>
              <a:rPr kumimoji="1" lang="zh-CN" altLang="en-US" dirty="0"/>
              <a:t/>
            </a:r>
            <a:br>
              <a:rPr kumimoji="1" lang="zh-CN" altLang="en-US" dirty="0"/>
            </a:br>
            <a:endParaRPr kumimoji="1" lang="zh-CN" altLang="en-US" dirty="0"/>
          </a:p>
        </p:txBody>
      </p:sp>
    </p:spTree>
    <p:extLst>
      <p:ext uri="{BB962C8B-B14F-4D97-AF65-F5344CB8AC3E}">
        <p14:creationId xmlns:p14="http://schemas.microsoft.com/office/powerpoint/2010/main" val="9809770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案例</a:t>
            </a:r>
            <a:endParaRPr kumimoji="1" lang="zh-CN" altLang="en-US" dirty="0"/>
          </a:p>
        </p:txBody>
      </p:sp>
      <p:sp>
        <p:nvSpPr>
          <p:cNvPr id="3" name="内容占位符 2"/>
          <p:cNvSpPr>
            <a:spLocks noGrp="1"/>
          </p:cNvSpPr>
          <p:nvPr>
            <p:ph idx="1"/>
          </p:nvPr>
        </p:nvSpPr>
        <p:spPr/>
        <p:txBody>
          <a:bodyPr>
            <a:normAutofit fontScale="92500"/>
          </a:bodyPr>
          <a:lstStyle/>
          <a:p>
            <a:pPr>
              <a:lnSpc>
                <a:spcPct val="150000"/>
              </a:lnSpc>
            </a:pPr>
            <a:r>
              <a:rPr kumimoji="1" lang="en-US" altLang="zh-CN" dirty="0"/>
              <a:t>20120123</a:t>
            </a:r>
            <a:r>
              <a:rPr kumimoji="1" lang="zh-CN" altLang="en-US" dirty="0"/>
              <a:t>晚上，黑客组织</a:t>
            </a:r>
            <a:r>
              <a:rPr kumimoji="1" lang="en-US" altLang="zh-CN" dirty="0" err="1"/>
              <a:t>UGNazi</a:t>
            </a:r>
            <a:r>
              <a:rPr kumimoji="1" lang="zh-CN" altLang="en-US" dirty="0"/>
              <a:t>入侵了奢侈品牌</a:t>
            </a:r>
            <a:r>
              <a:rPr kumimoji="1" lang="en-US" altLang="zh-CN" dirty="0"/>
              <a:t>Coach</a:t>
            </a:r>
            <a:r>
              <a:rPr kumimoji="1" lang="zh-CN" altLang="en-US" dirty="0"/>
              <a:t>的网站。在域名被劫持的几个小时里，那些想从</a:t>
            </a:r>
            <a:r>
              <a:rPr kumimoji="1" lang="en-US" altLang="zh-CN" dirty="0" err="1"/>
              <a:t>Coach.com</a:t>
            </a:r>
            <a:r>
              <a:rPr kumimoji="1" lang="zh-CN" altLang="en-US" dirty="0"/>
              <a:t>购买古驰新款</a:t>
            </a:r>
            <a:r>
              <a:rPr kumimoji="1" lang="en-US" altLang="zh-CN" dirty="0"/>
              <a:t>Willis</a:t>
            </a:r>
            <a:r>
              <a:rPr kumimoji="1" lang="zh-CN" altLang="en-US" dirty="0"/>
              <a:t>手袋和想从</a:t>
            </a:r>
            <a:r>
              <a:rPr kumimoji="1" lang="en-US" altLang="zh-CN" dirty="0" err="1"/>
              <a:t>Coachfactory.com</a:t>
            </a:r>
            <a:r>
              <a:rPr kumimoji="1" lang="zh-CN" altLang="en-US" dirty="0"/>
              <a:t>购买</a:t>
            </a:r>
            <a:r>
              <a:rPr kumimoji="1" lang="en-US" altLang="zh-CN" dirty="0"/>
              <a:t>Penelope</a:t>
            </a:r>
            <a:r>
              <a:rPr kumimoji="1" lang="zh-CN" altLang="en-US" dirty="0"/>
              <a:t>单肩包的用户都被转接到</a:t>
            </a:r>
            <a:r>
              <a:rPr kumimoji="1" lang="en-US" altLang="zh-CN" dirty="0" err="1"/>
              <a:t>UGNazi</a:t>
            </a:r>
            <a:r>
              <a:rPr kumimoji="1" lang="zh-CN" altLang="en-US" dirty="0"/>
              <a:t>的网站</a:t>
            </a:r>
            <a:r>
              <a:rPr kumimoji="1" lang="zh-CN" altLang="en-US" dirty="0" smtClean="0"/>
              <a:t>。</a:t>
            </a:r>
          </a:p>
          <a:p>
            <a:pPr>
              <a:lnSpc>
                <a:spcPct val="150000"/>
              </a:lnSpc>
            </a:pPr>
            <a:r>
              <a:rPr kumimoji="1" lang="zh-CN" altLang="en-US" dirty="0" smtClean="0"/>
              <a:t>出现弹窗或广告。</a:t>
            </a:r>
            <a:endParaRPr kumimoji="1" lang="zh-CN" altLang="en-US" dirty="0"/>
          </a:p>
        </p:txBody>
      </p:sp>
      <p:pic>
        <p:nvPicPr>
          <p:cNvPr id="6" name="图片 5"/>
          <p:cNvPicPr>
            <a:picLocks noChangeAspect="1"/>
          </p:cNvPicPr>
          <p:nvPr/>
        </p:nvPicPr>
        <p:blipFill>
          <a:blip r:embed="rId2"/>
          <a:stretch>
            <a:fillRect/>
          </a:stretch>
        </p:blipFill>
        <p:spPr>
          <a:xfrm>
            <a:off x="0" y="1628841"/>
            <a:ext cx="9144000" cy="5229159"/>
          </a:xfrm>
          <a:prstGeom prst="rect">
            <a:avLst/>
          </a:prstGeom>
        </p:spPr>
      </p:pic>
    </p:spTree>
    <p:extLst>
      <p:ext uri="{BB962C8B-B14F-4D97-AF65-F5344CB8AC3E}">
        <p14:creationId xmlns:p14="http://schemas.microsoft.com/office/powerpoint/2010/main" val="7295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最常见解决方案 </a:t>
            </a:r>
            <a:r>
              <a:rPr kumimoji="1" lang="en-US" altLang="zh-CN" dirty="0" smtClean="0"/>
              <a:t>https</a:t>
            </a:r>
            <a:endParaRPr kumimoji="1" lang="zh-CN" altLang="en-US" dirty="0"/>
          </a:p>
        </p:txBody>
      </p:sp>
      <p:sp>
        <p:nvSpPr>
          <p:cNvPr id="3" name="内容占位符 2"/>
          <p:cNvSpPr>
            <a:spLocks noGrp="1"/>
          </p:cNvSpPr>
          <p:nvPr>
            <p:ph idx="1"/>
          </p:nvPr>
        </p:nvSpPr>
        <p:spPr/>
        <p:txBody>
          <a:bodyPr/>
          <a:lstStyle/>
          <a:p>
            <a:pPr>
              <a:lnSpc>
                <a:spcPct val="150000"/>
              </a:lnSpc>
            </a:pPr>
            <a:r>
              <a:rPr lang="zh-CN" altLang="en-US" b="1" dirty="0"/>
              <a:t>某电商网站流量劫持案例分析与思考</a:t>
            </a:r>
          </a:p>
          <a:p>
            <a:pPr lvl="1">
              <a:lnSpc>
                <a:spcPct val="150000"/>
              </a:lnSpc>
            </a:pPr>
            <a:r>
              <a:rPr kumimoji="1" lang="en-US" altLang="zh-CN" dirty="0">
                <a:hlinkClick r:id="rId2"/>
              </a:rPr>
              <a:t>https://</a:t>
            </a:r>
            <a:r>
              <a:rPr kumimoji="1" lang="en-US" altLang="zh-CN" dirty="0" smtClean="0">
                <a:hlinkClick r:id="rId2"/>
              </a:rPr>
              <a:t>security.tencent.com/index.php/blog/msg/81</a:t>
            </a:r>
            <a:endParaRPr kumimoji="1" lang="zh-CN" altLang="en-US" dirty="0" smtClean="0"/>
          </a:p>
          <a:p>
            <a:pPr>
              <a:lnSpc>
                <a:spcPct val="150000"/>
              </a:lnSpc>
            </a:pPr>
            <a:r>
              <a:rPr lang="zh-CN" altLang="en-US" dirty="0"/>
              <a:t>使用</a:t>
            </a:r>
            <a:r>
              <a:rPr lang="en-US" altLang="zh-CN" dirty="0"/>
              <a:t>HTTPS</a:t>
            </a:r>
            <a:r>
              <a:rPr lang="zh-CN" altLang="en-US" dirty="0"/>
              <a:t>防止流量劫持</a:t>
            </a:r>
          </a:p>
          <a:p>
            <a:pPr lvl="1">
              <a:lnSpc>
                <a:spcPct val="150000"/>
              </a:lnSpc>
            </a:pPr>
            <a:r>
              <a:rPr lang="en-US" altLang="zh-CN" dirty="0">
                <a:hlinkClick r:id="rId3"/>
              </a:rPr>
              <a:t>https://</a:t>
            </a:r>
            <a:r>
              <a:rPr lang="en-US" altLang="zh-CN" dirty="0" smtClean="0">
                <a:hlinkClick r:id="rId3"/>
              </a:rPr>
              <a:t>yq.aliyun.com/articles/2666</a:t>
            </a:r>
            <a:r>
              <a:rPr lang="zh-CN" altLang="en-US" dirty="0"/>
              <a:t> </a:t>
            </a:r>
          </a:p>
        </p:txBody>
      </p:sp>
    </p:spTree>
    <p:extLst>
      <p:ext uri="{BB962C8B-B14F-4D97-AF65-F5344CB8AC3E}">
        <p14:creationId xmlns:p14="http://schemas.microsoft.com/office/powerpoint/2010/main" val="16815132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HTTPS</a:t>
            </a:r>
            <a:r>
              <a:rPr kumimoji="1" lang="zh-CN" altLang="en-US" dirty="0" smtClean="0"/>
              <a:t> 为啥可以防止</a:t>
            </a:r>
            <a:endParaRPr kumimoji="1" lang="zh-CN" altLang="en-US" dirty="0"/>
          </a:p>
        </p:txBody>
      </p:sp>
      <p:sp>
        <p:nvSpPr>
          <p:cNvPr id="3" name="内容占位符 2"/>
          <p:cNvSpPr>
            <a:spLocks noGrp="1"/>
          </p:cNvSpPr>
          <p:nvPr>
            <p:ph idx="1"/>
          </p:nvPr>
        </p:nvSpPr>
        <p:spPr>
          <a:xfrm>
            <a:off x="3146776" y="1396535"/>
            <a:ext cx="5742432" cy="5283233"/>
          </a:xfrm>
        </p:spPr>
        <p:txBody>
          <a:bodyPr>
            <a:noAutofit/>
          </a:bodyPr>
          <a:lstStyle/>
          <a:p>
            <a:pPr>
              <a:lnSpc>
                <a:spcPct val="170000"/>
              </a:lnSpc>
            </a:pPr>
            <a:r>
              <a:rPr kumimoji="1" lang="zh-CN" altLang="en-US" sz="2000" dirty="0"/>
              <a:t>域名劫持</a:t>
            </a:r>
            <a:r>
              <a:rPr kumimoji="1" lang="zh-CN" altLang="en-US" sz="2000" dirty="0" smtClean="0"/>
              <a:t>：</a:t>
            </a:r>
          </a:p>
          <a:p>
            <a:pPr lvl="1">
              <a:lnSpc>
                <a:spcPct val="170000"/>
              </a:lnSpc>
            </a:pPr>
            <a:r>
              <a:rPr kumimoji="1" lang="zh-CN" altLang="en-US" sz="1600" dirty="0" smtClean="0"/>
              <a:t>通过</a:t>
            </a:r>
            <a:r>
              <a:rPr kumimoji="1" lang="zh-CN" altLang="en-US" sz="1600" dirty="0"/>
              <a:t>劫持掉域名的</a:t>
            </a:r>
            <a:r>
              <a:rPr kumimoji="1" lang="en-US" altLang="zh-CN" sz="1600" dirty="0"/>
              <a:t>DNS</a:t>
            </a:r>
            <a:r>
              <a:rPr kumimoji="1" lang="zh-CN" altLang="en-US" sz="1600" dirty="0"/>
              <a:t>解析结果，将</a:t>
            </a:r>
            <a:r>
              <a:rPr kumimoji="1" lang="en-US" altLang="zh-CN" sz="1600" dirty="0"/>
              <a:t>HTTP</a:t>
            </a:r>
            <a:r>
              <a:rPr kumimoji="1" lang="zh-CN" altLang="en-US" sz="1600" dirty="0"/>
              <a:t>请求劫持到特定</a:t>
            </a:r>
            <a:r>
              <a:rPr kumimoji="1" lang="en-US" altLang="zh-CN" sz="1600" dirty="0"/>
              <a:t>IP</a:t>
            </a:r>
            <a:r>
              <a:rPr kumimoji="1" lang="zh-CN" altLang="en-US" sz="1600" dirty="0"/>
              <a:t>上，使得客户端和攻击者的服务器建立</a:t>
            </a:r>
            <a:r>
              <a:rPr kumimoji="1" lang="en-US" altLang="zh-CN" sz="1600" dirty="0"/>
              <a:t>TCP</a:t>
            </a:r>
            <a:r>
              <a:rPr kumimoji="1" lang="zh-CN" altLang="en-US" sz="1600" dirty="0"/>
              <a:t>连接，而非和目标服务器直接连接，这样攻击者就可以对内容进行窃取或篡改。在极端的情况下甚至攻击者可能伪造目标网站页面进行钓鱼</a:t>
            </a:r>
            <a:r>
              <a:rPr kumimoji="1" lang="zh-CN" altLang="en-US" sz="1600" dirty="0" smtClean="0"/>
              <a:t>攻击</a:t>
            </a:r>
          </a:p>
          <a:p>
            <a:pPr lvl="1">
              <a:lnSpc>
                <a:spcPct val="170000"/>
              </a:lnSpc>
            </a:pPr>
            <a:r>
              <a:rPr lang="zh-CN" altLang="en-US" sz="1600" dirty="0"/>
              <a:t>在</a:t>
            </a:r>
            <a:r>
              <a:rPr lang="en-US" altLang="zh-CN" sz="1600" dirty="0"/>
              <a:t>SSL</a:t>
            </a:r>
            <a:r>
              <a:rPr lang="zh-CN" altLang="en-US" sz="1600" dirty="0"/>
              <a:t>握手阶段，客户端浏览器会认证服务器的身份，这是通过“证书”来实现的，证书由证书权威（</a:t>
            </a:r>
            <a:r>
              <a:rPr lang="en-US" altLang="zh-CN" sz="1600" dirty="0"/>
              <a:t>CA</a:t>
            </a:r>
            <a:r>
              <a:rPr lang="zh-CN" altLang="en-US" sz="1600" dirty="0"/>
              <a:t>）为某个域名签发，可以理解为网站的身份证件，客户端需要对这个证件进行认证，需要确定该证书是否属于目标网站并确认证书本身是否有效。最后在握手阶段，通信的双方还会协商出一个用于加密和解密的会话密钥。</a:t>
            </a:r>
            <a:r>
              <a:rPr kumimoji="1" lang="zh-CN" altLang="en-US" sz="1600" dirty="0" smtClean="0"/>
              <a:t>。</a:t>
            </a:r>
            <a:endParaRPr kumimoji="1" lang="zh-CN" altLang="en-US" sz="1600" dirty="0"/>
          </a:p>
        </p:txBody>
      </p:sp>
      <p:pic>
        <p:nvPicPr>
          <p:cNvPr id="5" name="图片 4"/>
          <p:cNvPicPr>
            <a:picLocks noChangeAspect="1"/>
          </p:cNvPicPr>
          <p:nvPr/>
        </p:nvPicPr>
        <p:blipFill>
          <a:blip r:embed="rId3"/>
          <a:stretch>
            <a:fillRect/>
          </a:stretch>
        </p:blipFill>
        <p:spPr>
          <a:xfrm>
            <a:off x="457200" y="2194877"/>
            <a:ext cx="3111500" cy="3429000"/>
          </a:xfrm>
          <a:prstGeom prst="rect">
            <a:avLst/>
          </a:prstGeom>
        </p:spPr>
      </p:pic>
      <p:sp>
        <p:nvSpPr>
          <p:cNvPr id="6" name="矩形 5"/>
          <p:cNvSpPr/>
          <p:nvPr/>
        </p:nvSpPr>
        <p:spPr>
          <a:xfrm>
            <a:off x="3146776" y="1396534"/>
            <a:ext cx="5742432" cy="4708981"/>
          </a:xfrm>
          <a:prstGeom prst="rect">
            <a:avLst/>
          </a:prstGeom>
        </p:spPr>
        <p:txBody>
          <a:bodyPr wrap="square">
            <a:spAutoFit/>
          </a:bodyPr>
          <a:lstStyle/>
          <a:p>
            <a:pPr marL="285750" indent="-285750">
              <a:lnSpc>
                <a:spcPct val="150000"/>
              </a:lnSpc>
              <a:buFont typeface="Arial" charset="0"/>
              <a:buChar char="•"/>
            </a:pPr>
            <a:r>
              <a:rPr lang="zh-CN" altLang="en-US" sz="2000" dirty="0"/>
              <a:t>直接流量修改</a:t>
            </a:r>
            <a:r>
              <a:rPr lang="zh-CN" altLang="en-US" sz="2000" dirty="0" smtClean="0"/>
              <a:t>：</a:t>
            </a:r>
          </a:p>
          <a:p>
            <a:pPr marL="742950" lvl="1" indent="-285750">
              <a:lnSpc>
                <a:spcPct val="150000"/>
              </a:lnSpc>
              <a:buFont typeface="Arial" charset="0"/>
              <a:buChar char="•"/>
            </a:pPr>
            <a:r>
              <a:rPr lang="zh-CN" altLang="en-US" sz="2000" dirty="0" smtClean="0"/>
              <a:t>在</a:t>
            </a:r>
            <a:r>
              <a:rPr lang="zh-CN" altLang="en-US" sz="2000" dirty="0"/>
              <a:t>数据通路上对页面进行固定的内容插入，比如广告弹窗等。在这种情况下，虽然客户端和服务器是直接建立的连接，但是数据内容依然可能遭到野蛮破坏</a:t>
            </a:r>
            <a:r>
              <a:rPr lang="zh-CN" altLang="en-US" sz="2000" dirty="0" smtClean="0"/>
              <a:t>。</a:t>
            </a:r>
          </a:p>
          <a:p>
            <a:pPr marL="742950" lvl="1" indent="-285750">
              <a:lnSpc>
                <a:spcPct val="150000"/>
              </a:lnSpc>
              <a:buFont typeface="Arial" charset="0"/>
              <a:buChar char="•"/>
            </a:pPr>
            <a:r>
              <a:rPr lang="zh-CN" altLang="en-US" sz="2000" dirty="0" smtClean="0"/>
              <a:t>SSL</a:t>
            </a:r>
            <a:r>
              <a:rPr lang="zh-CN" altLang="en-US" sz="2000" dirty="0"/>
              <a:t>握手阶段结束之后，服务器和客户端使用协商出的会话密钥对交互的数据进行加密/解密操作，对于HTTP协议来说，就是将HTTP请求和应答经过加密之后再发送到网络上。这一事件着实令购买者很沮丧。</a:t>
            </a:r>
          </a:p>
        </p:txBody>
      </p:sp>
    </p:spTree>
    <p:extLst>
      <p:ext uri="{BB962C8B-B14F-4D97-AF65-F5344CB8AC3E}">
        <p14:creationId xmlns:p14="http://schemas.microsoft.com/office/powerpoint/2010/main" val="133011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https </a:t>
            </a:r>
            <a:r>
              <a:rPr kumimoji="1" lang="en-US" altLang="zh-CN" dirty="0" err="1" smtClean="0"/>
              <a:t>heartbleed</a:t>
            </a:r>
            <a:endParaRPr kumimoji="1" lang="zh-CN" altLang="en-US" dirty="0"/>
          </a:p>
        </p:txBody>
      </p:sp>
      <p:sp>
        <p:nvSpPr>
          <p:cNvPr id="3" name="内容占位符 2"/>
          <p:cNvSpPr>
            <a:spLocks noGrp="1"/>
          </p:cNvSpPr>
          <p:nvPr>
            <p:ph idx="1"/>
          </p:nvPr>
        </p:nvSpPr>
        <p:spPr/>
        <p:txBody>
          <a:bodyPr>
            <a:normAutofit fontScale="92500" lnSpcReduction="20000"/>
          </a:bodyPr>
          <a:lstStyle/>
          <a:p>
            <a:pPr>
              <a:lnSpc>
                <a:spcPct val="150000"/>
              </a:lnSpc>
            </a:pPr>
            <a:r>
              <a:rPr kumimoji="1" lang="en-US" altLang="zh-CN" dirty="0">
                <a:hlinkClick r:id="rId2"/>
              </a:rPr>
              <a:t>http://</a:t>
            </a:r>
            <a:r>
              <a:rPr kumimoji="1" lang="en-US" altLang="zh-CN" dirty="0" smtClean="0">
                <a:hlinkClick r:id="rId2"/>
              </a:rPr>
              <a:t>www.wooyun.org/bugs/wooyun-2010-0194955</a:t>
            </a:r>
            <a:endParaRPr kumimoji="1" lang="zh-CN" altLang="en-US" dirty="0" smtClean="0"/>
          </a:p>
          <a:p>
            <a:pPr>
              <a:lnSpc>
                <a:spcPct val="150000"/>
              </a:lnSpc>
            </a:pPr>
            <a:r>
              <a:rPr kumimoji="1" lang="zh-CN" altLang="en-US" dirty="0"/>
              <a:t>此问题的原因是在实现</a:t>
            </a:r>
            <a:r>
              <a:rPr kumimoji="1" lang="en-US" altLang="zh-CN" dirty="0"/>
              <a:t>TLS</a:t>
            </a:r>
            <a:r>
              <a:rPr kumimoji="1" lang="zh-CN" altLang="en-US" dirty="0"/>
              <a:t>的心跳扩展时没有对输入进行适当验证（缺少边界检查），因此漏洞的名称来源于“心跳”（</a:t>
            </a:r>
            <a:r>
              <a:rPr kumimoji="1" lang="en-US" altLang="zh-CN" dirty="0"/>
              <a:t>heartbeat</a:t>
            </a:r>
            <a:r>
              <a:rPr kumimoji="1" lang="zh-CN" altLang="en-US" dirty="0"/>
              <a:t>）。该程序错误属于缓冲区过读，即可以读取的数据比应该允许读取的还多。</a:t>
            </a:r>
          </a:p>
        </p:txBody>
      </p:sp>
      <p:pic>
        <p:nvPicPr>
          <p:cNvPr id="5" name="图片 4"/>
          <p:cNvPicPr>
            <a:picLocks noChangeAspect="1"/>
          </p:cNvPicPr>
          <p:nvPr/>
        </p:nvPicPr>
        <p:blipFill>
          <a:blip r:embed="rId3"/>
          <a:stretch>
            <a:fillRect/>
          </a:stretch>
        </p:blipFill>
        <p:spPr>
          <a:xfrm>
            <a:off x="1263650" y="363242"/>
            <a:ext cx="6616700" cy="6286500"/>
          </a:xfrm>
          <a:prstGeom prst="rect">
            <a:avLst/>
          </a:prstGeom>
        </p:spPr>
      </p:pic>
    </p:spTree>
    <p:extLst>
      <p:ext uri="{BB962C8B-B14F-4D97-AF65-F5344CB8AC3E}">
        <p14:creationId xmlns:p14="http://schemas.microsoft.com/office/powerpoint/2010/main" val="144056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effectLst/>
              </a:rPr>
              <a:t>XSS</a:t>
            </a:r>
            <a:r>
              <a:rPr lang="zh-CN" altLang="en-US" dirty="0" smtClean="0">
                <a:effectLst/>
              </a:rPr>
              <a:t/>
            </a:r>
            <a:br>
              <a:rPr lang="zh-CN" altLang="en-US" dirty="0" smtClean="0">
                <a:effectLst/>
              </a:rPr>
            </a:br>
            <a:r>
              <a:rPr lang="en-US" altLang="zh-CN" sz="3100" dirty="0" smtClean="0">
                <a:effectLst/>
              </a:rPr>
              <a:t>Cross </a:t>
            </a:r>
            <a:r>
              <a:rPr lang="en-US" altLang="zh-CN" sz="3100" dirty="0">
                <a:effectLst/>
              </a:rPr>
              <a:t>Site Scripting(</a:t>
            </a:r>
            <a:r>
              <a:rPr lang="zh-CN" altLang="en-US" sz="3100" dirty="0">
                <a:effectLst/>
              </a:rPr>
              <a:t>跨站脚本攻击</a:t>
            </a:r>
            <a:r>
              <a:rPr lang="en-US" altLang="zh-CN" sz="3100" dirty="0">
                <a:effectLst/>
              </a:rPr>
              <a:t>)</a:t>
            </a:r>
            <a:endParaRPr kumimoji="1" lang="zh-CN" altLang="en-US" sz="3100" dirty="0"/>
          </a:p>
        </p:txBody>
      </p:sp>
      <p:sp>
        <p:nvSpPr>
          <p:cNvPr id="5" name="矩形 4"/>
          <p:cNvSpPr/>
          <p:nvPr/>
        </p:nvSpPr>
        <p:spPr>
          <a:xfrm>
            <a:off x="457200" y="1396536"/>
            <a:ext cx="8467344" cy="2031325"/>
          </a:xfrm>
          <a:prstGeom prst="rect">
            <a:avLst/>
          </a:prstGeom>
        </p:spPr>
        <p:txBody>
          <a:bodyPr wrap="square">
            <a:spAutoFit/>
          </a:bodyPr>
          <a:lstStyle/>
          <a:p>
            <a:pPr>
              <a:lnSpc>
                <a:spcPct val="150000"/>
              </a:lnSpc>
            </a:pPr>
            <a:r>
              <a:rPr lang="en-US" altLang="zh-CN" sz="2800" dirty="0" smtClean="0">
                <a:latin typeface="arial" charset="0"/>
              </a:rPr>
              <a:t>XSS</a:t>
            </a:r>
            <a:r>
              <a:rPr lang="zh-CN" altLang="en-US" sz="2800" dirty="0" smtClean="0">
                <a:latin typeface="arial" charset="0"/>
              </a:rPr>
              <a:t>指恶意</a:t>
            </a:r>
            <a:r>
              <a:rPr lang="zh-CN" altLang="en-US" sz="2800" dirty="0">
                <a:latin typeface="arial" charset="0"/>
              </a:rPr>
              <a:t>攻击者往</a:t>
            </a:r>
            <a:r>
              <a:rPr lang="en-US" altLang="zh-CN" sz="2800" dirty="0">
                <a:latin typeface="arial" charset="0"/>
              </a:rPr>
              <a:t>Web</a:t>
            </a:r>
            <a:r>
              <a:rPr lang="zh-CN" altLang="en-US" sz="2800" dirty="0">
                <a:latin typeface="arial" charset="0"/>
              </a:rPr>
              <a:t>页面里插入恶意</a:t>
            </a:r>
            <a:r>
              <a:rPr lang="en-US" altLang="zh-CN" sz="2800" dirty="0">
                <a:latin typeface="arial" charset="0"/>
              </a:rPr>
              <a:t>html</a:t>
            </a:r>
            <a:r>
              <a:rPr lang="zh-CN" altLang="en-US" sz="2800" dirty="0">
                <a:latin typeface="arial" charset="0"/>
              </a:rPr>
              <a:t>代码，当用户浏览该页之时，嵌入其中</a:t>
            </a:r>
            <a:r>
              <a:rPr lang="en-US" altLang="zh-CN" sz="2800" dirty="0">
                <a:latin typeface="arial" charset="0"/>
              </a:rPr>
              <a:t>Web</a:t>
            </a:r>
            <a:r>
              <a:rPr lang="zh-CN" altLang="en-US" sz="2800" dirty="0">
                <a:latin typeface="arial" charset="0"/>
              </a:rPr>
              <a:t>里面的</a:t>
            </a:r>
            <a:r>
              <a:rPr lang="en-US" altLang="zh-CN" sz="2800" dirty="0">
                <a:latin typeface="arial" charset="0"/>
              </a:rPr>
              <a:t>html</a:t>
            </a:r>
            <a:r>
              <a:rPr lang="zh-CN" altLang="en-US" sz="2800" dirty="0">
                <a:latin typeface="arial" charset="0"/>
              </a:rPr>
              <a:t>代码会被执行，从而达到恶意用户的特殊目的。</a:t>
            </a:r>
            <a:endParaRPr lang="zh-CN" altLang="en-US" sz="2800" dirty="0"/>
          </a:p>
        </p:txBody>
      </p:sp>
      <p:sp>
        <p:nvSpPr>
          <p:cNvPr id="6" name="文本框 5"/>
          <p:cNvSpPr txBox="1"/>
          <p:nvPr/>
        </p:nvSpPr>
        <p:spPr>
          <a:xfrm>
            <a:off x="128016" y="5243199"/>
            <a:ext cx="8419421" cy="1338828"/>
          </a:xfrm>
          <a:prstGeom prst="rect">
            <a:avLst/>
          </a:prstGeom>
          <a:noFill/>
        </p:spPr>
        <p:txBody>
          <a:bodyPr wrap="none" rtlCol="0">
            <a:spAutoFit/>
          </a:bodyPr>
          <a:lstStyle/>
          <a:p>
            <a:pPr>
              <a:lnSpc>
                <a:spcPct val="150000"/>
              </a:lnSpc>
            </a:pPr>
            <a:r>
              <a:rPr kumimoji="1" lang="en-US" altLang="zh-CN" dirty="0"/>
              <a:t>&lt;script&gt;alert(</a:t>
            </a:r>
            <a:r>
              <a:rPr kumimoji="1" lang="en-US" altLang="zh-CN" dirty="0" err="1"/>
              <a:t>document.cookie</a:t>
            </a:r>
            <a:r>
              <a:rPr kumimoji="1" lang="en-US" altLang="zh-CN" dirty="0"/>
              <a:t>)&lt;/script</a:t>
            </a:r>
            <a:r>
              <a:rPr kumimoji="1" lang="en-US" altLang="zh-CN" dirty="0" smtClean="0"/>
              <a:t>&gt;</a:t>
            </a:r>
          </a:p>
          <a:p>
            <a:pPr>
              <a:lnSpc>
                <a:spcPct val="150000"/>
              </a:lnSpc>
            </a:pPr>
            <a:r>
              <a:rPr kumimoji="1" lang="en-US" altLang="zh-CN" dirty="0"/>
              <a:t>&lt;</a:t>
            </a:r>
            <a:r>
              <a:rPr kumimoji="1" lang="en-US" altLang="zh-CN" dirty="0" err="1"/>
              <a:t>iframe</a:t>
            </a:r>
            <a:r>
              <a:rPr kumimoji="1" lang="en-US" altLang="zh-CN" dirty="0"/>
              <a:t> </a:t>
            </a:r>
            <a:r>
              <a:rPr kumimoji="1" lang="en-US" altLang="zh-CN" dirty="0" err="1"/>
              <a:t>src</a:t>
            </a:r>
            <a:r>
              <a:rPr kumimoji="1" lang="en-US" altLang="zh-CN" dirty="0"/>
              <a:t>="http</a:t>
            </a:r>
            <a:r>
              <a:rPr kumimoji="1" lang="en-US" altLang="zh-CN" dirty="0" smtClean="0"/>
              <a:t>://***/m1?aa</a:t>
            </a:r>
            <a:r>
              <a:rPr kumimoji="1" lang="en-US" altLang="zh-CN" dirty="0"/>
              <a:t>=**&amp;bb=**" style="display: none;"&gt;&lt;/</a:t>
            </a:r>
            <a:r>
              <a:rPr kumimoji="1" lang="en-US" altLang="zh-CN" dirty="0" err="1"/>
              <a:t>iframe</a:t>
            </a:r>
            <a:r>
              <a:rPr kumimoji="1" lang="en-US" altLang="zh-CN" dirty="0" smtClean="0"/>
              <a:t>&gt;</a:t>
            </a:r>
          </a:p>
          <a:p>
            <a:pPr>
              <a:lnSpc>
                <a:spcPct val="150000"/>
              </a:lnSpc>
            </a:pPr>
            <a:r>
              <a:rPr kumimoji="1" lang="en-US" altLang="zh-CN" dirty="0" smtClean="0"/>
              <a:t>&lt;</a:t>
            </a:r>
            <a:r>
              <a:rPr kumimoji="1" lang="en-US" altLang="zh-CN" dirty="0" err="1"/>
              <a:t>img</a:t>
            </a:r>
            <a:r>
              <a:rPr kumimoji="1" lang="en-US" altLang="zh-CN" dirty="0"/>
              <a:t> </a:t>
            </a:r>
            <a:r>
              <a:rPr kumimoji="1" lang="en-US" altLang="zh-CN" dirty="0" err="1"/>
              <a:t>src</a:t>
            </a:r>
            <a:r>
              <a:rPr kumimoji="1" lang="en-US" altLang="zh-CN" dirty="0"/>
              <a:t>=1 </a:t>
            </a:r>
            <a:r>
              <a:rPr kumimoji="1" lang="en-US" altLang="zh-CN" dirty="0" err="1"/>
              <a:t>onerror</a:t>
            </a:r>
            <a:r>
              <a:rPr kumimoji="1" lang="en-US" altLang="zh-CN" dirty="0"/>
              <a:t>=alert(/</a:t>
            </a:r>
            <a:r>
              <a:rPr kumimoji="1" lang="en-US" altLang="zh-CN" dirty="0" err="1"/>
              <a:t>wooyun.org</a:t>
            </a:r>
            <a:r>
              <a:rPr kumimoji="1" lang="en-US" altLang="zh-CN" dirty="0"/>
              <a:t>/)&gt;</a:t>
            </a:r>
            <a:endParaRPr kumimoji="1" lang="zh-CN" altLang="en-US" dirty="0"/>
          </a:p>
        </p:txBody>
      </p:sp>
      <p:pic>
        <p:nvPicPr>
          <p:cNvPr id="4" name="内容占位符 3"/>
          <p:cNvPicPr>
            <a:picLocks noGrp="1" noChangeAspect="1"/>
          </p:cNvPicPr>
          <p:nvPr>
            <p:ph idx="1"/>
          </p:nvPr>
        </p:nvPicPr>
        <p:blipFill>
          <a:blip r:embed="rId3"/>
          <a:stretch>
            <a:fillRect/>
          </a:stretch>
        </p:blipFill>
        <p:spPr>
          <a:xfrm>
            <a:off x="914400" y="1549111"/>
            <a:ext cx="7315200" cy="3594100"/>
          </a:xfrm>
          <a:prstGeom prst="rect">
            <a:avLst/>
          </a:prstGeom>
        </p:spPr>
      </p:pic>
    </p:spTree>
    <p:extLst>
      <p:ext uri="{BB962C8B-B14F-4D97-AF65-F5344CB8AC3E}">
        <p14:creationId xmlns:p14="http://schemas.microsoft.com/office/powerpoint/2010/main" val="68511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effectLst/>
              </a:rPr>
              <a:t>CSRF</a:t>
            </a:r>
            <a:r>
              <a:rPr lang="zh-CN" altLang="en-US" dirty="0" smtClean="0">
                <a:effectLst/>
              </a:rPr>
              <a:t/>
            </a:r>
            <a:br>
              <a:rPr lang="zh-CN" altLang="en-US" dirty="0" smtClean="0">
                <a:effectLst/>
              </a:rPr>
            </a:br>
            <a:r>
              <a:rPr lang="zh-CN" altLang="en-US" sz="2700" dirty="0" smtClean="0">
                <a:effectLst/>
              </a:rPr>
              <a:t>（</a:t>
            </a:r>
            <a:r>
              <a:rPr lang="en-US" altLang="zh-CN" sz="2700" dirty="0">
                <a:effectLst/>
              </a:rPr>
              <a:t>Cross Site Request Forgery, </a:t>
            </a:r>
            <a:r>
              <a:rPr lang="zh-CN" altLang="en-US" sz="2700" dirty="0">
                <a:effectLst/>
              </a:rPr>
              <a:t>跨站域请求伪造）</a:t>
            </a:r>
            <a:endParaRPr kumimoji="1" lang="zh-CN" altLang="en-US" sz="2700" dirty="0"/>
          </a:p>
        </p:txBody>
      </p:sp>
      <p:pic>
        <p:nvPicPr>
          <p:cNvPr id="4" name="内容占位符 3"/>
          <p:cNvPicPr>
            <a:picLocks noGrp="1" noChangeAspect="1"/>
          </p:cNvPicPr>
          <p:nvPr>
            <p:ph idx="1"/>
          </p:nvPr>
        </p:nvPicPr>
        <p:blipFill>
          <a:blip r:embed="rId2"/>
          <a:stretch>
            <a:fillRect/>
          </a:stretch>
        </p:blipFill>
        <p:spPr>
          <a:xfrm>
            <a:off x="557403" y="1646238"/>
            <a:ext cx="8029193" cy="4525962"/>
          </a:xfrm>
          <a:prstGeom prst="rect">
            <a:avLst/>
          </a:prstGeom>
        </p:spPr>
      </p:pic>
    </p:spTree>
    <p:extLst>
      <p:ext uri="{BB962C8B-B14F-4D97-AF65-F5344CB8AC3E}">
        <p14:creationId xmlns:p14="http://schemas.microsoft.com/office/powerpoint/2010/main" val="4133583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案例</a:t>
            </a:r>
            <a:endParaRPr kumimoji="1" lang="zh-CN" altLang="en-US" dirty="0"/>
          </a:p>
        </p:txBody>
      </p:sp>
      <p:sp>
        <p:nvSpPr>
          <p:cNvPr id="3" name="内容占位符 2"/>
          <p:cNvSpPr>
            <a:spLocks noGrp="1"/>
          </p:cNvSpPr>
          <p:nvPr>
            <p:ph idx="1"/>
          </p:nvPr>
        </p:nvSpPr>
        <p:spPr/>
        <p:txBody>
          <a:bodyPr>
            <a:noAutofit/>
          </a:bodyPr>
          <a:lstStyle/>
          <a:p>
            <a:pPr>
              <a:lnSpc>
                <a:spcPct val="150000"/>
              </a:lnSpc>
            </a:pPr>
            <a:r>
              <a:rPr kumimoji="1" lang="en-US" altLang="zh-CN" sz="2800" dirty="0" smtClean="0"/>
              <a:t>CSDN</a:t>
            </a:r>
            <a:r>
              <a:rPr kumimoji="1" lang="zh-CN" altLang="en-US" sz="2800" dirty="0" smtClean="0"/>
              <a:t> </a:t>
            </a:r>
            <a:r>
              <a:rPr kumimoji="1" lang="en-US" altLang="zh-CN" sz="2800" dirty="0" smtClean="0"/>
              <a:t>XSS</a:t>
            </a:r>
            <a:r>
              <a:rPr kumimoji="1" lang="zh-CN" altLang="en-US" sz="2800" dirty="0" smtClean="0"/>
              <a:t> </a:t>
            </a:r>
          </a:p>
          <a:p>
            <a:pPr lvl="1"/>
            <a:r>
              <a:rPr kumimoji="1" lang="zh-CN" altLang="en-US" sz="1400" dirty="0" smtClean="0"/>
              <a:t>注入了</a:t>
            </a:r>
            <a:r>
              <a:rPr kumimoji="1" lang="en-US" altLang="zh-CN" sz="1400" dirty="0" smtClean="0"/>
              <a:t>CSDN</a:t>
            </a:r>
            <a:r>
              <a:rPr kumimoji="1" lang="zh-CN" altLang="en-US" sz="1400" dirty="0" smtClean="0"/>
              <a:t> </a:t>
            </a:r>
            <a:r>
              <a:rPr kumimoji="1" lang="en-US" altLang="zh-CN" sz="1400" dirty="0" smtClean="0"/>
              <a:t>Passport</a:t>
            </a:r>
            <a:r>
              <a:rPr kumimoji="1" lang="zh-CN" altLang="en-US" sz="1400" dirty="0" smtClean="0"/>
              <a:t>注销页面</a:t>
            </a:r>
          </a:p>
          <a:p>
            <a:pPr lvl="1"/>
            <a:r>
              <a:rPr kumimoji="1" lang="zh-CN" altLang="en-US" sz="1400" dirty="0" smtClean="0"/>
              <a:t>私信功能</a:t>
            </a:r>
            <a:r>
              <a:rPr kumimoji="1" lang="en-US" altLang="zh-CN" sz="1400" dirty="0" smtClean="0"/>
              <a:t>XSS</a:t>
            </a:r>
            <a:r>
              <a:rPr kumimoji="1" lang="zh-CN" altLang="en-US" sz="1400" dirty="0" smtClean="0"/>
              <a:t>过滤不严</a:t>
            </a:r>
            <a:r>
              <a:rPr kumimoji="1" lang="en-US" altLang="zh-CN" sz="1400" dirty="0" smtClean="0"/>
              <a:t>,</a:t>
            </a:r>
            <a:r>
              <a:rPr kumimoji="1" lang="zh-CN" altLang="en-US" sz="1400" dirty="0" smtClean="0"/>
              <a:t>只要向目标发私信</a:t>
            </a:r>
            <a:r>
              <a:rPr kumimoji="1" lang="en-US" altLang="zh-CN" sz="1400" dirty="0" smtClean="0"/>
              <a:t>,</a:t>
            </a:r>
            <a:r>
              <a:rPr kumimoji="1" lang="zh-CN" altLang="en-US" sz="1400" dirty="0" smtClean="0"/>
              <a:t>只要用户登陆</a:t>
            </a:r>
            <a:r>
              <a:rPr kumimoji="1" lang="en-US" altLang="zh-CN" sz="1400" dirty="0" smtClean="0"/>
              <a:t>CSDN</a:t>
            </a:r>
            <a:r>
              <a:rPr kumimoji="1" lang="zh-CN" altLang="en-US" sz="1400" dirty="0" smtClean="0"/>
              <a:t>，并且预览私信，立即触发</a:t>
            </a:r>
            <a:r>
              <a:rPr kumimoji="1" lang="en-US" altLang="zh-CN" sz="1400" dirty="0" smtClean="0"/>
              <a:t>XSS</a:t>
            </a:r>
            <a:r>
              <a:rPr kumimoji="1" lang="zh-CN" altLang="en-US" sz="1400" dirty="0"/>
              <a:t> </a:t>
            </a:r>
            <a:r>
              <a:rPr kumimoji="1" lang="zh-CN" altLang="en-US" sz="1400" dirty="0" smtClean="0"/>
              <a:t> </a:t>
            </a:r>
            <a:r>
              <a:rPr kumimoji="1" lang="en-US" altLang="zh-CN" sz="1400" dirty="0" smtClean="0">
                <a:hlinkClick r:id="rId2"/>
              </a:rPr>
              <a:t>http://www.wooyun.org/bugs/wooyun-2010-0115066</a:t>
            </a:r>
            <a:r>
              <a:rPr kumimoji="1" lang="zh-CN" altLang="en-US" sz="1400" dirty="0" smtClean="0"/>
              <a:t> </a:t>
            </a:r>
          </a:p>
          <a:p>
            <a:pPr>
              <a:lnSpc>
                <a:spcPct val="150000"/>
              </a:lnSpc>
            </a:pPr>
            <a:r>
              <a:rPr kumimoji="1" lang="zh-CN" altLang="en-US" sz="2800" dirty="0"/>
              <a:t>新浪微博</a:t>
            </a:r>
            <a:r>
              <a:rPr kumimoji="1" lang="en-US" altLang="zh-CN" sz="2800" dirty="0"/>
              <a:t>XSS</a:t>
            </a:r>
            <a:r>
              <a:rPr kumimoji="1" lang="zh-CN" altLang="en-US" sz="2800" dirty="0"/>
              <a:t>受攻击</a:t>
            </a:r>
            <a:r>
              <a:rPr kumimoji="1" lang="zh-CN" altLang="en-US" sz="2800" dirty="0" smtClean="0"/>
              <a:t>事件</a:t>
            </a:r>
          </a:p>
          <a:p>
            <a:pPr lvl="1"/>
            <a:r>
              <a:rPr kumimoji="1" lang="en-US" altLang="zh-CN" sz="1400" dirty="0" smtClean="0"/>
              <a:t>2011</a:t>
            </a:r>
            <a:r>
              <a:rPr kumimoji="1" lang="zh-CN" altLang="en-US" sz="1400" dirty="0"/>
              <a:t>年</a:t>
            </a:r>
            <a:r>
              <a:rPr kumimoji="1" lang="en-US" altLang="zh-CN" sz="1400" dirty="0"/>
              <a:t>6</a:t>
            </a:r>
            <a:r>
              <a:rPr kumimoji="1" lang="zh-CN" altLang="en-US" sz="1400" dirty="0"/>
              <a:t>月</a:t>
            </a:r>
            <a:r>
              <a:rPr kumimoji="1" lang="en-US" altLang="zh-CN" sz="1400" dirty="0"/>
              <a:t>28</a:t>
            </a:r>
            <a:r>
              <a:rPr kumimoji="1" lang="zh-CN" altLang="en-US" sz="1400" dirty="0"/>
              <a:t>日晚，新浪微博出现了一次比较大的</a:t>
            </a:r>
            <a:r>
              <a:rPr kumimoji="1" lang="en-US" altLang="zh-CN" sz="1400" dirty="0"/>
              <a:t>XSS</a:t>
            </a:r>
            <a:r>
              <a:rPr kumimoji="1" lang="zh-CN" altLang="en-US" sz="1400" dirty="0"/>
              <a:t>攻击事件。大量用户自动发送诸如：“郭美美事件的一些未注意到的细节”，“建党大业中穿帮的地方”，“让女人心动的</a:t>
            </a:r>
            <a:r>
              <a:rPr kumimoji="1" lang="en-US" altLang="zh-CN" sz="1400" dirty="0"/>
              <a:t>100</a:t>
            </a:r>
            <a:r>
              <a:rPr kumimoji="1" lang="zh-CN" altLang="en-US" sz="1400" dirty="0"/>
              <a:t>句诗歌”，“</a:t>
            </a:r>
            <a:r>
              <a:rPr kumimoji="1" lang="en-US" altLang="zh-CN" sz="1400" dirty="0"/>
              <a:t>3D</a:t>
            </a:r>
            <a:r>
              <a:rPr kumimoji="1" lang="zh-CN" altLang="en-US" sz="1400" dirty="0"/>
              <a:t>肉团团高清普通话版种子”，“这是传说中的神仙眷侣啊”，“惊爆</a:t>
            </a:r>
            <a:r>
              <a:rPr kumimoji="1" lang="en-US" altLang="zh-CN" sz="1400" dirty="0"/>
              <a:t>!</a:t>
            </a:r>
            <a:r>
              <a:rPr kumimoji="1" lang="zh-CN" altLang="en-US" sz="1400" dirty="0"/>
              <a:t>范冰冰艳照真流出了”等等微博和私信，并自动关注一位名为</a:t>
            </a:r>
            <a:r>
              <a:rPr kumimoji="1" lang="en-US" altLang="zh-CN" sz="1400" dirty="0" err="1"/>
              <a:t>hellosamy</a:t>
            </a:r>
            <a:r>
              <a:rPr kumimoji="1" lang="zh-CN" altLang="en-US" sz="1400" dirty="0"/>
              <a:t>的用户。 事件的经过线索如下： </a:t>
            </a:r>
            <a:r>
              <a:rPr kumimoji="1" lang="en-US" altLang="zh-CN" sz="1400" dirty="0"/>
              <a:t>20:14</a:t>
            </a:r>
            <a:r>
              <a:rPr kumimoji="1" lang="zh-CN" altLang="en-US" sz="1400" dirty="0"/>
              <a:t>，开始有大量带</a:t>
            </a:r>
            <a:r>
              <a:rPr kumimoji="1" lang="en-US" altLang="zh-CN" sz="1400" dirty="0"/>
              <a:t>V</a:t>
            </a:r>
            <a:r>
              <a:rPr kumimoji="1" lang="zh-CN" altLang="en-US" sz="1400" dirty="0"/>
              <a:t>的认证用户中招转发蠕虫 </a:t>
            </a:r>
            <a:r>
              <a:rPr kumimoji="1" lang="en-US" altLang="zh-CN" sz="1400" dirty="0"/>
              <a:t>20:30</a:t>
            </a:r>
            <a:r>
              <a:rPr kumimoji="1" lang="zh-CN" altLang="en-US" sz="1400" dirty="0"/>
              <a:t>，某网站中的病毒页面无法访问 </a:t>
            </a:r>
            <a:r>
              <a:rPr kumimoji="1" lang="en-US" altLang="zh-CN" sz="1400" dirty="0"/>
              <a:t>20:32</a:t>
            </a:r>
            <a:r>
              <a:rPr kumimoji="1" lang="zh-CN" altLang="en-US" sz="1400" dirty="0"/>
              <a:t>，新浪微博中</a:t>
            </a:r>
            <a:r>
              <a:rPr kumimoji="1" lang="en-US" altLang="zh-CN" sz="1400" dirty="0" err="1"/>
              <a:t>hellosamy</a:t>
            </a:r>
            <a:r>
              <a:rPr kumimoji="1" lang="zh-CN" altLang="en-US" sz="1400" dirty="0"/>
              <a:t>用户无法访问 </a:t>
            </a:r>
            <a:r>
              <a:rPr kumimoji="1" lang="en-US" altLang="zh-CN" sz="1400" dirty="0"/>
              <a:t>21:02</a:t>
            </a:r>
            <a:r>
              <a:rPr kumimoji="1" lang="zh-CN" altLang="en-US" sz="1400" dirty="0"/>
              <a:t>，新浪漏洞</a:t>
            </a:r>
            <a:r>
              <a:rPr kumimoji="1" lang="zh-CN" altLang="en-US" sz="1400" dirty="0" smtClean="0"/>
              <a:t>修补完毕 </a:t>
            </a:r>
            <a:r>
              <a:rPr kumimoji="1" lang="en-US" altLang="zh-CN" sz="1400" dirty="0" smtClean="0">
                <a:hlinkClick r:id="rId3"/>
              </a:rPr>
              <a:t>http</a:t>
            </a:r>
            <a:r>
              <a:rPr kumimoji="1" lang="en-US" altLang="zh-CN" sz="1400" dirty="0">
                <a:hlinkClick r:id="rId3"/>
              </a:rPr>
              <a:t>://</a:t>
            </a:r>
            <a:r>
              <a:rPr kumimoji="1" lang="en-US" altLang="zh-CN" sz="1400" dirty="0" smtClean="0">
                <a:hlinkClick r:id="rId3"/>
              </a:rPr>
              <a:t>coolshell.cn/articles/4914.html</a:t>
            </a:r>
            <a:r>
              <a:rPr kumimoji="1" lang="zh-CN" altLang="en-US" sz="1400" dirty="0" smtClean="0"/>
              <a:t> </a:t>
            </a:r>
            <a:r>
              <a:rPr kumimoji="1" lang="en-US" altLang="zh-CN" sz="1400" dirty="0" smtClean="0"/>
              <a:t> </a:t>
            </a:r>
            <a:r>
              <a:rPr kumimoji="1" lang="zh-CN" altLang="en-US" sz="1400" dirty="0" smtClean="0"/>
              <a:t> </a:t>
            </a:r>
          </a:p>
          <a:p>
            <a:pPr>
              <a:lnSpc>
                <a:spcPct val="150000"/>
              </a:lnSpc>
            </a:pPr>
            <a:r>
              <a:rPr kumimoji="1" lang="zh-CN" altLang="en-US" sz="2800" dirty="0" smtClean="0"/>
              <a:t>百度</a:t>
            </a:r>
            <a:r>
              <a:rPr kumimoji="1" lang="zh-CN" altLang="en-US" sz="2800" dirty="0"/>
              <a:t>贴吧</a:t>
            </a:r>
            <a:r>
              <a:rPr kumimoji="1" lang="en-US" altLang="zh-CN" sz="2800" dirty="0" err="1"/>
              <a:t>xss</a:t>
            </a:r>
            <a:r>
              <a:rPr kumimoji="1" lang="zh-CN" altLang="en-US" sz="2800" dirty="0"/>
              <a:t>攻击</a:t>
            </a:r>
            <a:r>
              <a:rPr kumimoji="1" lang="zh-CN" altLang="en-US" sz="2800" dirty="0" smtClean="0"/>
              <a:t>事件</a:t>
            </a:r>
          </a:p>
          <a:p>
            <a:pPr lvl="1"/>
            <a:r>
              <a:rPr kumimoji="1" lang="en-US" altLang="zh-CN" sz="1400" dirty="0" smtClean="0"/>
              <a:t>2014</a:t>
            </a:r>
            <a:r>
              <a:rPr kumimoji="1" lang="zh-CN" altLang="en-US" sz="1400" dirty="0"/>
              <a:t>年</a:t>
            </a:r>
            <a:r>
              <a:rPr kumimoji="1" lang="en-US" altLang="zh-CN" sz="1400" dirty="0"/>
              <a:t>3</a:t>
            </a:r>
            <a:r>
              <a:rPr kumimoji="1" lang="zh-CN" altLang="en-US" sz="1400" dirty="0"/>
              <a:t>月</a:t>
            </a:r>
            <a:r>
              <a:rPr kumimoji="1" lang="en-US" altLang="zh-CN" sz="1400" dirty="0"/>
              <a:t>9</a:t>
            </a:r>
            <a:r>
              <a:rPr kumimoji="1" lang="zh-CN" altLang="en-US" sz="1400" dirty="0"/>
              <a:t>晚，六安吧等几十个贴吧出现点击推广贴会自动转发等。并且受到</a:t>
            </a:r>
            <a:r>
              <a:rPr kumimoji="1" lang="en-US" altLang="zh-CN" sz="1400" dirty="0" err="1"/>
              <a:t>xss</a:t>
            </a:r>
            <a:r>
              <a:rPr kumimoji="1" lang="zh-CN" altLang="en-US" sz="1400" dirty="0"/>
              <a:t>攻击的转帖吧友所关注的每个关注的贴吧都会转一遍，病毒循环发帖。并且导致吧务人员，和吧友被封禁</a:t>
            </a:r>
            <a:r>
              <a:rPr kumimoji="1" lang="zh-CN" altLang="en-US" sz="1400" dirty="0" smtClean="0"/>
              <a:t>。</a:t>
            </a:r>
          </a:p>
        </p:txBody>
      </p:sp>
    </p:spTree>
    <p:extLst>
      <p:ext uri="{BB962C8B-B14F-4D97-AF65-F5344CB8AC3E}">
        <p14:creationId xmlns:p14="http://schemas.microsoft.com/office/powerpoint/2010/main" val="15872031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案例</a:t>
            </a:r>
            <a:endParaRPr kumimoji="1" lang="zh-CN" altLang="en-US" dirty="0"/>
          </a:p>
        </p:txBody>
      </p:sp>
      <p:sp>
        <p:nvSpPr>
          <p:cNvPr id="3" name="内容占位符 2"/>
          <p:cNvSpPr>
            <a:spLocks noGrp="1"/>
          </p:cNvSpPr>
          <p:nvPr>
            <p:ph idx="1"/>
          </p:nvPr>
        </p:nvSpPr>
        <p:spPr/>
        <p:txBody>
          <a:bodyPr>
            <a:normAutofit fontScale="92500"/>
          </a:bodyPr>
          <a:lstStyle/>
          <a:p>
            <a:pPr>
              <a:lnSpc>
                <a:spcPct val="160000"/>
              </a:lnSpc>
            </a:pPr>
            <a:r>
              <a:rPr kumimoji="1" lang="en-US" altLang="zh-CN" dirty="0" err="1"/>
              <a:t>bilibili</a:t>
            </a:r>
            <a:r>
              <a:rPr kumimoji="1" lang="zh-CN" altLang="en-US" dirty="0"/>
              <a:t>点我链接我就能登陆你的</a:t>
            </a:r>
            <a:r>
              <a:rPr kumimoji="1" lang="zh-CN" altLang="en-US" dirty="0" smtClean="0"/>
              <a:t>账号</a:t>
            </a:r>
          </a:p>
          <a:p>
            <a:pPr lvl="1">
              <a:lnSpc>
                <a:spcPct val="160000"/>
              </a:lnSpc>
            </a:pPr>
            <a:r>
              <a:rPr kumimoji="1" lang="en-US" altLang="zh-CN" dirty="0">
                <a:hlinkClick r:id="rId2"/>
              </a:rPr>
              <a:t>http://</a:t>
            </a:r>
            <a:r>
              <a:rPr kumimoji="1" lang="en-US" altLang="zh-CN" dirty="0" smtClean="0">
                <a:hlinkClick r:id="rId2"/>
              </a:rPr>
              <a:t>www.wooyun.org/bugs/wooyun-2010-0225820</a:t>
            </a:r>
            <a:r>
              <a:rPr kumimoji="1" lang="zh-CN" altLang="en-US" dirty="0" smtClean="0"/>
              <a:t> </a:t>
            </a:r>
          </a:p>
          <a:p>
            <a:pPr>
              <a:lnSpc>
                <a:spcPct val="160000"/>
              </a:lnSpc>
            </a:pPr>
            <a:r>
              <a:rPr kumimoji="1" lang="en-US" altLang="zh-CN" dirty="0"/>
              <a:t>56</a:t>
            </a:r>
            <a:r>
              <a:rPr kumimoji="1" lang="zh-CN" altLang="en-US" dirty="0"/>
              <a:t>视频某站订阅处</a:t>
            </a:r>
            <a:r>
              <a:rPr kumimoji="1" lang="en-US" altLang="zh-CN" dirty="0"/>
              <a:t>CSRF</a:t>
            </a:r>
            <a:r>
              <a:rPr kumimoji="1" lang="zh-CN" altLang="en-US" dirty="0"/>
              <a:t>漏洞（订阅</a:t>
            </a:r>
            <a:r>
              <a:rPr kumimoji="1" lang="en-US" altLang="zh-CN" dirty="0"/>
              <a:t>/</a:t>
            </a:r>
            <a:r>
              <a:rPr kumimoji="1" lang="zh-CN" altLang="en-US" dirty="0"/>
              <a:t>取消订阅</a:t>
            </a:r>
            <a:r>
              <a:rPr kumimoji="1" lang="zh-CN" altLang="en-US" dirty="0" smtClean="0"/>
              <a:t>）</a:t>
            </a:r>
          </a:p>
          <a:p>
            <a:pPr lvl="1">
              <a:lnSpc>
                <a:spcPct val="160000"/>
              </a:lnSpc>
            </a:pPr>
            <a:r>
              <a:rPr kumimoji="1" lang="en-US" altLang="zh-CN" dirty="0">
                <a:hlinkClick r:id="rId3"/>
              </a:rPr>
              <a:t>http://</a:t>
            </a:r>
            <a:r>
              <a:rPr kumimoji="1" lang="en-US" altLang="zh-CN" dirty="0" smtClean="0">
                <a:hlinkClick r:id="rId3"/>
              </a:rPr>
              <a:t>www.wooyun.org/bugs/wooyun-2010-0211715</a:t>
            </a:r>
            <a:r>
              <a:rPr kumimoji="1" lang="zh-CN" altLang="en-US" dirty="0" smtClean="0"/>
              <a:t> </a:t>
            </a:r>
          </a:p>
          <a:p>
            <a:pPr>
              <a:lnSpc>
                <a:spcPct val="160000"/>
              </a:lnSpc>
            </a:pPr>
            <a:r>
              <a:rPr kumimoji="1" lang="zh-CN" altLang="en-US" dirty="0"/>
              <a:t>微小宝点我就把你账户的钱提现到我支付</a:t>
            </a:r>
            <a:r>
              <a:rPr kumimoji="1" lang="zh-CN" altLang="en-US" dirty="0" smtClean="0"/>
              <a:t>宝</a:t>
            </a:r>
          </a:p>
          <a:p>
            <a:pPr lvl="1">
              <a:lnSpc>
                <a:spcPct val="160000"/>
              </a:lnSpc>
            </a:pPr>
            <a:r>
              <a:rPr kumimoji="1" lang="en-US" altLang="zh-CN" dirty="0">
                <a:hlinkClick r:id="rId4"/>
              </a:rPr>
              <a:t>http://</a:t>
            </a:r>
            <a:r>
              <a:rPr kumimoji="1" lang="en-US" altLang="zh-CN" dirty="0" smtClean="0">
                <a:hlinkClick r:id="rId4"/>
              </a:rPr>
              <a:t>www.wooyun.org/bugs/wooyun-2010-0207114</a:t>
            </a:r>
            <a:r>
              <a:rPr kumimoji="1" lang="zh-CN" altLang="en-US" dirty="0" smtClean="0"/>
              <a:t> </a:t>
            </a:r>
            <a:endParaRPr kumimoji="1" lang="zh-CN" altLang="en-US" dirty="0"/>
          </a:p>
        </p:txBody>
      </p:sp>
    </p:spTree>
    <p:extLst>
      <p:ext uri="{BB962C8B-B14F-4D97-AF65-F5344CB8AC3E}">
        <p14:creationId xmlns:p14="http://schemas.microsoft.com/office/powerpoint/2010/main" val="10042973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XSS</a:t>
            </a:r>
            <a:r>
              <a:rPr kumimoji="1" lang="zh-CN" altLang="en-US" dirty="0" smtClean="0"/>
              <a:t> 分类</a:t>
            </a:r>
            <a:endParaRPr kumimoji="1" lang="zh-CN" altLang="en-US" dirty="0"/>
          </a:p>
        </p:txBody>
      </p:sp>
      <p:sp>
        <p:nvSpPr>
          <p:cNvPr id="3" name="内容占位符 2"/>
          <p:cNvSpPr>
            <a:spLocks noGrp="1"/>
          </p:cNvSpPr>
          <p:nvPr>
            <p:ph idx="1"/>
          </p:nvPr>
        </p:nvSpPr>
        <p:spPr/>
        <p:txBody>
          <a:bodyPr>
            <a:normAutofit fontScale="77500" lnSpcReduction="20000"/>
          </a:bodyPr>
          <a:lstStyle/>
          <a:p>
            <a:pPr>
              <a:lnSpc>
                <a:spcPct val="160000"/>
              </a:lnSpc>
            </a:pPr>
            <a:r>
              <a:rPr lang="zh-CN" altLang="en-US" dirty="0" smtClean="0"/>
              <a:t>存储型</a:t>
            </a:r>
          </a:p>
          <a:p>
            <a:pPr lvl="1">
              <a:lnSpc>
                <a:spcPct val="160000"/>
              </a:lnSpc>
            </a:pPr>
            <a:r>
              <a:rPr lang="zh-CN" altLang="en-US" dirty="0" smtClean="0"/>
              <a:t>持久化</a:t>
            </a:r>
            <a:r>
              <a:rPr lang="zh-CN" altLang="en-US" dirty="0"/>
              <a:t>，代码是存储在服务器中的，如在个人信息或发表文章等地方，加入代码，如果没有过滤或过滤不严，那么这些代码将储存到服务器中，</a:t>
            </a:r>
            <a:r>
              <a:rPr lang="zh-CN" altLang="en-US" dirty="0">
                <a:solidFill>
                  <a:srgbClr val="FFFF00"/>
                </a:solidFill>
              </a:rPr>
              <a:t>用户访问该页面的时候触发代码执行</a:t>
            </a:r>
            <a:r>
              <a:rPr lang="zh-CN" altLang="en-US" dirty="0" smtClean="0">
                <a:solidFill>
                  <a:srgbClr val="FFFF00"/>
                </a:solidFill>
              </a:rPr>
              <a:t>。</a:t>
            </a:r>
          </a:p>
          <a:p>
            <a:pPr>
              <a:lnSpc>
                <a:spcPct val="160000"/>
              </a:lnSpc>
            </a:pPr>
            <a:r>
              <a:rPr lang="zh-CN" altLang="en-US" dirty="0" smtClean="0"/>
              <a:t>反射型</a:t>
            </a:r>
          </a:p>
          <a:p>
            <a:pPr lvl="1">
              <a:lnSpc>
                <a:spcPct val="160000"/>
              </a:lnSpc>
            </a:pPr>
            <a:r>
              <a:rPr lang="zh-CN" altLang="en-US" dirty="0" smtClean="0"/>
              <a:t>非持</a:t>
            </a:r>
            <a:r>
              <a:rPr lang="zh-CN" altLang="en-US" dirty="0"/>
              <a:t>久化，需要</a:t>
            </a:r>
            <a:r>
              <a:rPr lang="zh-CN" altLang="en-US" dirty="0">
                <a:solidFill>
                  <a:srgbClr val="FFFF00"/>
                </a:solidFill>
              </a:rPr>
              <a:t>欺骗用户自己去点击链接才能触发</a:t>
            </a:r>
            <a:r>
              <a:rPr lang="en-US" altLang="zh-CN" dirty="0"/>
              <a:t>XSS</a:t>
            </a:r>
            <a:r>
              <a:rPr lang="zh-CN" altLang="en-US" dirty="0"/>
              <a:t>代码（服务器中没有这样的页面和内容），一般容易出现在搜索页面</a:t>
            </a:r>
            <a:r>
              <a:rPr lang="zh-CN" altLang="en-US" dirty="0" smtClean="0"/>
              <a:t>。</a:t>
            </a:r>
          </a:p>
          <a:p>
            <a:pPr>
              <a:lnSpc>
                <a:spcPct val="160000"/>
              </a:lnSpc>
            </a:pPr>
            <a:r>
              <a:rPr lang="es-ES_tradnl" altLang="zh-CN" b="1" dirty="0"/>
              <a:t>DOM</a:t>
            </a:r>
            <a:r>
              <a:rPr lang="zh-CN" altLang="es-ES_tradnl" b="1" dirty="0" smtClean="0"/>
              <a:t>型</a:t>
            </a:r>
            <a:endParaRPr lang="zh-CN" altLang="en-US" b="1" dirty="0" smtClean="0"/>
          </a:p>
          <a:p>
            <a:pPr lvl="1">
              <a:lnSpc>
                <a:spcPct val="160000"/>
              </a:lnSpc>
            </a:pPr>
            <a:r>
              <a:rPr lang="en-US" altLang="zh-CN" dirty="0"/>
              <a:t>XSS</a:t>
            </a:r>
            <a:r>
              <a:rPr lang="zh-CN" altLang="en-US" dirty="0"/>
              <a:t>的原理，就是破坏</a:t>
            </a:r>
            <a:r>
              <a:rPr lang="en-US" altLang="zh-CN" dirty="0"/>
              <a:t>html/</a:t>
            </a:r>
            <a:r>
              <a:rPr lang="en-US" altLang="zh-CN" dirty="0" err="1"/>
              <a:t>css</a:t>
            </a:r>
            <a:r>
              <a:rPr lang="en-US" altLang="zh-CN" dirty="0"/>
              <a:t>/</a:t>
            </a:r>
            <a:r>
              <a:rPr lang="en-US" altLang="zh-CN" dirty="0" err="1"/>
              <a:t>js</a:t>
            </a:r>
            <a:r>
              <a:rPr lang="zh-CN" altLang="en-US" dirty="0"/>
              <a:t>的构造</a:t>
            </a:r>
            <a:r>
              <a:rPr lang="zh-CN" altLang="en-US" dirty="0" smtClean="0"/>
              <a:t>。这里是</a:t>
            </a:r>
            <a:r>
              <a:rPr lang="zh-CN" altLang="en-US" dirty="0"/>
              <a:t>基于</a:t>
            </a:r>
            <a:r>
              <a:rPr lang="en-US" altLang="zh-CN" dirty="0"/>
              <a:t>DOM</a:t>
            </a:r>
            <a:r>
              <a:rPr lang="zh-CN" altLang="en-US" dirty="0"/>
              <a:t>的</a:t>
            </a:r>
            <a:r>
              <a:rPr lang="en-US" altLang="zh-CN" dirty="0" smtClean="0"/>
              <a:t>XSS</a:t>
            </a:r>
            <a:r>
              <a:rPr lang="zh-CN" altLang="en-US" dirty="0" smtClean="0"/>
              <a:t>。</a:t>
            </a:r>
            <a:endParaRPr lang="zh-CN" altLang="en-US" dirty="0"/>
          </a:p>
        </p:txBody>
      </p:sp>
    </p:spTree>
    <p:extLst>
      <p:ext uri="{BB962C8B-B14F-4D97-AF65-F5344CB8AC3E}">
        <p14:creationId xmlns:p14="http://schemas.microsoft.com/office/powerpoint/2010/main" val="15273963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effectLst/>
              </a:rPr>
              <a:t>防止</a:t>
            </a:r>
            <a:r>
              <a:rPr lang="en-US" altLang="zh-CN" b="1" dirty="0" err="1">
                <a:effectLst/>
              </a:rPr>
              <a:t>xss</a:t>
            </a:r>
            <a:r>
              <a:rPr lang="zh-CN" altLang="en-US" b="1" dirty="0">
                <a:effectLst/>
              </a:rPr>
              <a:t>攻击</a:t>
            </a:r>
            <a:r>
              <a:rPr lang="en-US" altLang="zh-CN" b="1" dirty="0">
                <a:effectLst/>
              </a:rPr>
              <a:t>–</a:t>
            </a:r>
            <a:r>
              <a:rPr lang="zh-CN" altLang="en-US" b="1" dirty="0" smtClean="0">
                <a:effectLst/>
              </a:rPr>
              <a:t>转义</a:t>
            </a:r>
            <a:endParaRPr kumimoji="1" lang="zh-CN" altLang="en-US" dirty="0"/>
          </a:p>
        </p:txBody>
      </p:sp>
      <p:sp>
        <p:nvSpPr>
          <p:cNvPr id="3" name="内容占位符 2"/>
          <p:cNvSpPr>
            <a:spLocks noGrp="1"/>
          </p:cNvSpPr>
          <p:nvPr>
            <p:ph idx="1"/>
          </p:nvPr>
        </p:nvSpPr>
        <p:spPr/>
        <p:txBody>
          <a:bodyPr>
            <a:normAutofit fontScale="47500" lnSpcReduction="20000"/>
          </a:bodyPr>
          <a:lstStyle/>
          <a:p>
            <a:pPr>
              <a:lnSpc>
                <a:spcPct val="170000"/>
              </a:lnSpc>
            </a:pPr>
            <a:r>
              <a:rPr lang="zh-CN" altLang="en-US" dirty="0"/>
              <a:t>无论是服务端型还是客户端型</a:t>
            </a:r>
            <a:r>
              <a:rPr lang="en-US" altLang="zh-CN" dirty="0" err="1"/>
              <a:t>xss</a:t>
            </a:r>
            <a:r>
              <a:rPr lang="zh-CN" altLang="en-US" dirty="0"/>
              <a:t>，攻击达成需要两个条件</a:t>
            </a:r>
          </a:p>
          <a:p>
            <a:pPr lvl="1">
              <a:lnSpc>
                <a:spcPct val="170000"/>
              </a:lnSpc>
            </a:pPr>
            <a:r>
              <a:rPr lang="zh-CN" altLang="en-US" dirty="0"/>
              <a:t>代码被注入</a:t>
            </a:r>
          </a:p>
          <a:p>
            <a:pPr lvl="1">
              <a:lnSpc>
                <a:spcPct val="170000"/>
              </a:lnSpc>
            </a:pPr>
            <a:r>
              <a:rPr lang="zh-CN" altLang="en-US" dirty="0"/>
              <a:t>代码被执行</a:t>
            </a:r>
          </a:p>
          <a:p>
            <a:pPr>
              <a:lnSpc>
                <a:spcPct val="170000"/>
              </a:lnSpc>
            </a:pPr>
            <a:r>
              <a:rPr lang="zh-CN" altLang="en-US" dirty="0"/>
              <a:t>任何时候都不要把不受信任的数据直接插入到</a:t>
            </a:r>
            <a:r>
              <a:rPr lang="en-US" altLang="zh-CN" dirty="0" err="1"/>
              <a:t>dom</a:t>
            </a:r>
            <a:r>
              <a:rPr lang="zh-CN" altLang="en-US" dirty="0"/>
              <a:t>中的任何位置</a:t>
            </a:r>
            <a:r>
              <a:rPr lang="en-US" altLang="zh-CN" dirty="0"/>
              <a:t>,</a:t>
            </a:r>
            <a:r>
              <a:rPr lang="zh-CN" altLang="en-US" dirty="0"/>
              <a:t>一定要做转义</a:t>
            </a:r>
            <a:r>
              <a:rPr lang="zh-CN" altLang="en-US" dirty="0" smtClean="0"/>
              <a:t>。</a:t>
            </a:r>
          </a:p>
          <a:p>
            <a:pPr lvl="1">
              <a:lnSpc>
                <a:spcPct val="170000"/>
              </a:lnSpc>
            </a:pPr>
            <a:r>
              <a:rPr kumimoji="1" lang="zh-CN" altLang="en-US" dirty="0"/>
              <a:t>一般的标签属性值</a:t>
            </a:r>
            <a:r>
              <a:rPr kumimoji="1" lang="en-US" altLang="zh-CN" dirty="0"/>
              <a:t>div body </a:t>
            </a:r>
            <a:r>
              <a:rPr kumimoji="1" lang="zh-CN" altLang="en-US" dirty="0"/>
              <a:t>的内部</a:t>
            </a:r>
            <a:r>
              <a:rPr kumimoji="1" lang="en-US" altLang="zh-CN" dirty="0" smtClean="0"/>
              <a:t>html</a:t>
            </a:r>
            <a:r>
              <a:rPr kumimoji="1" lang="zh-CN" altLang="en-US" dirty="0" smtClean="0"/>
              <a:t> 的数据</a:t>
            </a:r>
            <a:r>
              <a:rPr kumimoji="1" lang="zh-CN" altLang="en-US" dirty="0"/>
              <a:t>做</a:t>
            </a:r>
            <a:r>
              <a:rPr kumimoji="1" lang="zh-CN" altLang="en-US" dirty="0" smtClean="0"/>
              <a:t>转义，就可保证安全。</a:t>
            </a:r>
          </a:p>
          <a:p>
            <a:pPr lvl="1">
              <a:lnSpc>
                <a:spcPct val="170000"/>
              </a:lnSpc>
            </a:pPr>
            <a:r>
              <a:rPr kumimoji="1" lang="zh-CN" altLang="en-US" dirty="0" smtClean="0"/>
              <a:t>对于</a:t>
            </a:r>
            <a:r>
              <a:rPr kumimoji="1" lang="zh-CN" altLang="en-US" dirty="0"/>
              <a:t>某些位置，即使做了转义依然不</a:t>
            </a:r>
            <a:r>
              <a:rPr kumimoji="1" lang="zh-CN" altLang="en-US" dirty="0" smtClean="0"/>
              <a:t>安全</a:t>
            </a:r>
          </a:p>
          <a:p>
            <a:pPr lvl="2">
              <a:lnSpc>
                <a:spcPct val="170000"/>
              </a:lnSpc>
            </a:pPr>
            <a:r>
              <a:rPr kumimoji="1" lang="en-US" altLang="zh-CN" dirty="0" smtClean="0"/>
              <a:t>&lt;</a:t>
            </a:r>
            <a:r>
              <a:rPr kumimoji="1" lang="en-US" altLang="zh-CN" dirty="0"/>
              <a:t>script&gt;</a:t>
            </a:r>
            <a:r>
              <a:rPr kumimoji="1" lang="zh-CN" altLang="en-US" dirty="0" smtClean="0"/>
              <a:t>中</a:t>
            </a:r>
          </a:p>
          <a:p>
            <a:pPr lvl="2">
              <a:lnSpc>
                <a:spcPct val="170000"/>
              </a:lnSpc>
            </a:pPr>
            <a:r>
              <a:rPr kumimoji="1" lang="zh-CN" altLang="en-US" dirty="0" smtClean="0"/>
              <a:t>注释中</a:t>
            </a:r>
          </a:p>
          <a:p>
            <a:pPr lvl="2">
              <a:lnSpc>
                <a:spcPct val="170000"/>
              </a:lnSpc>
            </a:pPr>
            <a:r>
              <a:rPr kumimoji="1" lang="zh-CN" altLang="en-US" dirty="0" smtClean="0"/>
              <a:t>表签</a:t>
            </a:r>
            <a:r>
              <a:rPr kumimoji="1" lang="zh-CN" altLang="en-US" dirty="0"/>
              <a:t>的属性</a:t>
            </a:r>
            <a:r>
              <a:rPr kumimoji="1" lang="zh-CN" altLang="en-US" dirty="0" smtClean="0"/>
              <a:t>名名、标签名</a:t>
            </a:r>
          </a:p>
          <a:p>
            <a:pPr lvl="2">
              <a:lnSpc>
                <a:spcPct val="170000"/>
              </a:lnSpc>
            </a:pPr>
            <a:r>
              <a:rPr kumimoji="1" lang="en-US" altLang="zh-CN" dirty="0" err="1" smtClean="0"/>
              <a:t>css</a:t>
            </a:r>
            <a:r>
              <a:rPr kumimoji="1" lang="zh-CN" altLang="en-US" dirty="0"/>
              <a:t>标签</a:t>
            </a:r>
            <a:r>
              <a:rPr kumimoji="1" lang="zh-CN" altLang="en-US" dirty="0" smtClean="0"/>
              <a:t>中</a:t>
            </a:r>
          </a:p>
          <a:p>
            <a:pPr lvl="1">
              <a:lnSpc>
                <a:spcPct val="170000"/>
              </a:lnSpc>
            </a:pPr>
            <a:r>
              <a:rPr kumimoji="1" lang="zh-CN" altLang="en-US" dirty="0" smtClean="0"/>
              <a:t>使用</a:t>
            </a:r>
            <a:r>
              <a:rPr kumimoji="1" lang="en-US" altLang="zh-CN" dirty="0" err="1"/>
              <a:t>JSON.parse</a:t>
            </a:r>
            <a:r>
              <a:rPr kumimoji="1" lang="en-US" altLang="zh-CN" dirty="0"/>
              <a:t> </a:t>
            </a:r>
            <a:r>
              <a:rPr kumimoji="1" lang="zh-CN" altLang="en-US" dirty="0"/>
              <a:t>而不是</a:t>
            </a:r>
            <a:r>
              <a:rPr kumimoji="1" lang="en-US" altLang="zh-CN" dirty="0" err="1"/>
              <a:t>eval,request</a:t>
            </a:r>
            <a:r>
              <a:rPr kumimoji="1" lang="en-US" altLang="zh-CN" dirty="0"/>
              <a:t> </a:t>
            </a:r>
            <a:r>
              <a:rPr kumimoji="1" lang="zh-CN" altLang="en-US" dirty="0"/>
              <a:t>的</a:t>
            </a:r>
            <a:r>
              <a:rPr kumimoji="1" lang="en-US" altLang="zh-CN" dirty="0"/>
              <a:t>content-type</a:t>
            </a:r>
            <a:r>
              <a:rPr kumimoji="1" lang="zh-CN" altLang="en-US" dirty="0"/>
              <a:t>要指定是</a:t>
            </a:r>
            <a:r>
              <a:rPr kumimoji="1" lang="en-US" altLang="zh-CN" dirty="0"/>
              <a:t>Content-Type: application/</a:t>
            </a:r>
            <a:r>
              <a:rPr kumimoji="1" lang="en-US" altLang="zh-CN" dirty="0" err="1"/>
              <a:t>json</a:t>
            </a:r>
            <a:r>
              <a:rPr kumimoji="1" lang="en-US" altLang="zh-CN" dirty="0" smtClean="0"/>
              <a:t>;</a:t>
            </a:r>
            <a:endParaRPr kumimoji="1" lang="zh-CN" altLang="en-US" dirty="0" smtClean="0"/>
          </a:p>
          <a:p>
            <a:pPr lvl="1">
              <a:lnSpc>
                <a:spcPct val="170000"/>
              </a:lnSpc>
            </a:pPr>
            <a:r>
              <a:rPr kumimoji="1" lang="en-US" altLang="zh-CN" dirty="0" smtClean="0"/>
              <a:t> </a:t>
            </a:r>
            <a:r>
              <a:rPr kumimoji="1" lang="zh-CN" altLang="en-US" dirty="0" smtClean="0"/>
              <a:t>如果</a:t>
            </a:r>
            <a:r>
              <a:rPr kumimoji="1" lang="zh-CN" altLang="en-US" dirty="0"/>
              <a:t>链接的</a:t>
            </a:r>
            <a:r>
              <a:rPr kumimoji="1" lang="en-US" altLang="zh-CN" dirty="0"/>
              <a:t>URL</a:t>
            </a:r>
            <a:r>
              <a:rPr kumimoji="1" lang="zh-CN" altLang="en-US" dirty="0"/>
              <a:t>中部分是动态生成的，一定要做转义。</a:t>
            </a:r>
          </a:p>
        </p:txBody>
      </p:sp>
    </p:spTree>
    <p:extLst>
      <p:ext uri="{BB962C8B-B14F-4D97-AF65-F5344CB8AC3E}">
        <p14:creationId xmlns:p14="http://schemas.microsoft.com/office/powerpoint/2010/main" val="8407301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smtClean="0"/>
              <a:t>社工库</a:t>
            </a:r>
            <a:br>
              <a:rPr kumimoji="1" lang="zh-CN" altLang="en-US" dirty="0" smtClean="0"/>
            </a:br>
            <a:r>
              <a:rPr kumimoji="1" lang="zh-CN" altLang="en-US" sz="2700" dirty="0" smtClean="0"/>
              <a:t>（</a:t>
            </a:r>
            <a:r>
              <a:rPr lang="en-US" altLang="zh-CN" sz="2700" dirty="0">
                <a:effectLst/>
              </a:rPr>
              <a:t>Social Engineering Data</a:t>
            </a:r>
            <a:r>
              <a:rPr kumimoji="1" lang="zh-CN" altLang="en-US" sz="2700" dirty="0" smtClean="0"/>
              <a:t>）</a:t>
            </a:r>
            <a:endParaRPr kumimoji="1" lang="zh-CN" altLang="en-US" sz="2700" dirty="0"/>
          </a:p>
        </p:txBody>
      </p:sp>
      <p:sp>
        <p:nvSpPr>
          <p:cNvPr id="3" name="内容占位符 2"/>
          <p:cNvSpPr>
            <a:spLocks noGrp="1"/>
          </p:cNvSpPr>
          <p:nvPr>
            <p:ph idx="1"/>
          </p:nvPr>
        </p:nvSpPr>
        <p:spPr/>
        <p:txBody>
          <a:bodyPr>
            <a:normAutofit fontScale="62500" lnSpcReduction="20000"/>
          </a:bodyPr>
          <a:lstStyle/>
          <a:p>
            <a:pPr>
              <a:lnSpc>
                <a:spcPct val="170000"/>
              </a:lnSpc>
            </a:pPr>
            <a:r>
              <a:rPr lang="zh-CN" altLang="en-US" sz="5000" dirty="0"/>
              <a:t>以大量的用户数据为基础，利用用户相同的注册习惯（相同的用户名和密码），尝试登陆其它的网站</a:t>
            </a:r>
            <a:r>
              <a:rPr lang="zh-CN" altLang="en-US" sz="5000" dirty="0" smtClean="0"/>
              <a:t>。</a:t>
            </a:r>
          </a:p>
          <a:p>
            <a:pPr>
              <a:lnSpc>
                <a:spcPct val="170000"/>
              </a:lnSpc>
            </a:pPr>
            <a:r>
              <a:rPr lang="en-US" altLang="zh-CN" sz="5000" dirty="0" smtClean="0"/>
              <a:t>2011</a:t>
            </a:r>
            <a:r>
              <a:rPr lang="zh-CN" altLang="en-US" sz="5000" dirty="0"/>
              <a:t>年，互联网泄密事件引爆了整个信息安全界，导致传统的用户</a:t>
            </a:r>
            <a:r>
              <a:rPr lang="en-US" altLang="zh-CN" sz="5000" dirty="0"/>
              <a:t>+</a:t>
            </a:r>
            <a:r>
              <a:rPr lang="zh-CN" altLang="en-US" sz="5000" dirty="0"/>
              <a:t>密码认证的方式已无法满足现有安全需求</a:t>
            </a:r>
            <a:r>
              <a:rPr lang="zh-CN" altLang="en-US" sz="5000" dirty="0" smtClean="0"/>
              <a:t>。</a:t>
            </a:r>
          </a:p>
        </p:txBody>
      </p:sp>
      <p:pic>
        <p:nvPicPr>
          <p:cNvPr id="4" name="图片 3"/>
          <p:cNvPicPr>
            <a:picLocks noChangeAspect="1"/>
          </p:cNvPicPr>
          <p:nvPr/>
        </p:nvPicPr>
        <p:blipFill>
          <a:blip r:embed="rId3"/>
          <a:stretch>
            <a:fillRect/>
          </a:stretch>
        </p:blipFill>
        <p:spPr>
          <a:xfrm>
            <a:off x="762000" y="681289"/>
            <a:ext cx="7620000" cy="5727700"/>
          </a:xfrm>
          <a:prstGeom prst="rect">
            <a:avLst/>
          </a:prstGeom>
        </p:spPr>
      </p:pic>
    </p:spTree>
    <p:extLst>
      <p:ext uri="{BB962C8B-B14F-4D97-AF65-F5344CB8AC3E}">
        <p14:creationId xmlns:p14="http://schemas.microsoft.com/office/powerpoint/2010/main" val="94366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CSP(Content-Security-Policy)</a:t>
            </a:r>
            <a:endParaRPr kumimoji="1" lang="zh-CN" altLang="en-US" dirty="0"/>
          </a:p>
        </p:txBody>
      </p:sp>
      <p:sp>
        <p:nvSpPr>
          <p:cNvPr id="3" name="内容占位符 2"/>
          <p:cNvSpPr>
            <a:spLocks noGrp="1"/>
          </p:cNvSpPr>
          <p:nvPr>
            <p:ph idx="1"/>
          </p:nvPr>
        </p:nvSpPr>
        <p:spPr/>
        <p:txBody>
          <a:bodyPr/>
          <a:lstStyle/>
          <a:p>
            <a:pPr>
              <a:lnSpc>
                <a:spcPct val="150000"/>
              </a:lnSpc>
            </a:pPr>
            <a:r>
              <a:rPr kumimoji="1" lang="zh-CN" altLang="en-US" dirty="0"/>
              <a:t>使用内容安全策略</a:t>
            </a:r>
            <a:r>
              <a:rPr kumimoji="1" lang="en-US" altLang="zh-CN" dirty="0"/>
              <a:t>(CSP)</a:t>
            </a:r>
            <a:r>
              <a:rPr kumimoji="1" lang="zh-CN" altLang="en-US" dirty="0"/>
              <a:t>加固</a:t>
            </a:r>
            <a:r>
              <a:rPr kumimoji="1" lang="zh-CN" altLang="en-US" dirty="0" smtClean="0"/>
              <a:t>应用</a:t>
            </a:r>
          </a:p>
          <a:p>
            <a:pPr lvl="1">
              <a:lnSpc>
                <a:spcPct val="150000"/>
              </a:lnSpc>
            </a:pPr>
            <a:r>
              <a:rPr kumimoji="1" lang="en-US" altLang="zh-CN" dirty="0">
                <a:hlinkClick r:id="rId2"/>
              </a:rPr>
              <a:t>http://</a:t>
            </a:r>
            <a:r>
              <a:rPr kumimoji="1" lang="en-US" altLang="zh-CN" dirty="0" smtClean="0">
                <a:hlinkClick r:id="rId2"/>
              </a:rPr>
              <a:t>www.cnblogs.com/imathliu/p/5195266.html</a:t>
            </a:r>
            <a:endParaRPr kumimoji="1" lang="zh-CN" altLang="en-US" dirty="0" smtClean="0"/>
          </a:p>
          <a:p>
            <a:pPr>
              <a:lnSpc>
                <a:spcPct val="150000"/>
              </a:lnSpc>
            </a:pPr>
            <a:r>
              <a:rPr kumimoji="1" lang="zh-CN" altLang="en-US" dirty="0"/>
              <a:t>利用反射型</a:t>
            </a:r>
            <a:r>
              <a:rPr kumimoji="1" lang="en-US" altLang="zh-CN" dirty="0"/>
              <a:t>XSS</a:t>
            </a:r>
            <a:r>
              <a:rPr kumimoji="1" lang="zh-CN" altLang="en-US" dirty="0"/>
              <a:t>二次注入绕过</a:t>
            </a:r>
            <a:r>
              <a:rPr kumimoji="1" lang="en-US" altLang="zh-CN" dirty="0"/>
              <a:t>CSP form-action</a:t>
            </a:r>
            <a:r>
              <a:rPr kumimoji="1" lang="zh-CN" altLang="en-US" dirty="0" smtClean="0"/>
              <a:t>限制</a:t>
            </a:r>
          </a:p>
          <a:p>
            <a:pPr lvl="1">
              <a:lnSpc>
                <a:spcPct val="150000"/>
              </a:lnSpc>
            </a:pPr>
            <a:r>
              <a:rPr kumimoji="1" lang="en-US" altLang="zh-CN" dirty="0">
                <a:hlinkClick r:id="rId3"/>
              </a:rPr>
              <a:t>http://</a:t>
            </a:r>
            <a:r>
              <a:rPr kumimoji="1" lang="en-US" altLang="zh-CN" dirty="0" smtClean="0">
                <a:hlinkClick r:id="rId3"/>
              </a:rPr>
              <a:t>drops.wooyun.org/tips/14686</a:t>
            </a:r>
            <a:r>
              <a:rPr kumimoji="1" lang="zh-CN" altLang="en-US" dirty="0" smtClean="0"/>
              <a:t> </a:t>
            </a:r>
          </a:p>
          <a:p>
            <a:pPr>
              <a:lnSpc>
                <a:spcPct val="150000"/>
              </a:lnSpc>
            </a:pPr>
            <a:endParaRPr kumimoji="1" lang="zh-CN" altLang="en-US" dirty="0"/>
          </a:p>
        </p:txBody>
      </p:sp>
    </p:spTree>
    <p:extLst>
      <p:ext uri="{BB962C8B-B14F-4D97-AF65-F5344CB8AC3E}">
        <p14:creationId xmlns:p14="http://schemas.microsoft.com/office/powerpoint/2010/main" val="19789924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JSONP</a:t>
            </a:r>
            <a:r>
              <a:rPr kumimoji="1" lang="zh-CN" altLang="en-US" dirty="0" smtClean="0"/>
              <a:t>劫持</a:t>
            </a:r>
            <a:endParaRPr kumimoji="1" lang="zh-CN" altLang="en-US" dirty="0"/>
          </a:p>
        </p:txBody>
      </p:sp>
      <p:sp>
        <p:nvSpPr>
          <p:cNvPr id="3" name="内容占位符 2"/>
          <p:cNvSpPr>
            <a:spLocks noGrp="1"/>
          </p:cNvSpPr>
          <p:nvPr>
            <p:ph idx="1"/>
          </p:nvPr>
        </p:nvSpPr>
        <p:spPr/>
        <p:txBody>
          <a:bodyPr/>
          <a:lstStyle/>
          <a:p>
            <a:pPr>
              <a:lnSpc>
                <a:spcPct val="150000"/>
              </a:lnSpc>
            </a:pPr>
            <a:r>
              <a:rPr kumimoji="1" lang="zh-CN" altLang="en-US" dirty="0"/>
              <a:t>新浪微博之点击我的链接就登录你的微博</a:t>
            </a:r>
            <a:r>
              <a:rPr kumimoji="1" lang="en-US" altLang="zh-CN" dirty="0"/>
              <a:t>(JSONP</a:t>
            </a:r>
            <a:r>
              <a:rPr kumimoji="1" lang="zh-CN" altLang="en-US" dirty="0"/>
              <a:t>劫持</a:t>
            </a:r>
            <a:r>
              <a:rPr kumimoji="1" lang="en-US" altLang="zh-CN" dirty="0"/>
              <a:t>)</a:t>
            </a:r>
            <a:endParaRPr kumimoji="1" lang="zh-CN" altLang="en-US" dirty="0" smtClean="0"/>
          </a:p>
          <a:p>
            <a:pPr lvl="1">
              <a:lnSpc>
                <a:spcPct val="150000"/>
              </a:lnSpc>
            </a:pPr>
            <a:r>
              <a:rPr kumimoji="1" lang="en-US" altLang="zh-CN" dirty="0" smtClean="0">
                <a:hlinkClick r:id="rId2"/>
              </a:rPr>
              <a:t>http</a:t>
            </a:r>
            <a:r>
              <a:rPr kumimoji="1" lang="en-US" altLang="zh-CN" dirty="0">
                <a:hlinkClick r:id="rId2"/>
              </a:rPr>
              <a:t>://</a:t>
            </a:r>
            <a:r>
              <a:rPr kumimoji="1" lang="en-US" altLang="zh-CN" dirty="0" smtClean="0">
                <a:hlinkClick r:id="rId2"/>
              </a:rPr>
              <a:t>www.wooyun.org/bugs/wooyun-2010-0204941</a:t>
            </a:r>
            <a:r>
              <a:rPr kumimoji="1" lang="zh-CN" altLang="en-US" dirty="0" smtClean="0"/>
              <a:t> </a:t>
            </a:r>
            <a:endParaRPr kumimoji="1" lang="zh-CN" altLang="en-US" dirty="0"/>
          </a:p>
        </p:txBody>
      </p:sp>
    </p:spTree>
    <p:extLst>
      <p:ext uri="{BB962C8B-B14F-4D97-AF65-F5344CB8AC3E}">
        <p14:creationId xmlns:p14="http://schemas.microsoft.com/office/powerpoint/2010/main" val="8932509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流程安全</a:t>
            </a:r>
            <a:endParaRPr kumimoji="1" lang="zh-CN" altLang="en-US" dirty="0"/>
          </a:p>
        </p:txBody>
      </p:sp>
      <p:sp>
        <p:nvSpPr>
          <p:cNvPr id="3" name="内容占位符 2"/>
          <p:cNvSpPr>
            <a:spLocks noGrp="1"/>
          </p:cNvSpPr>
          <p:nvPr>
            <p:ph idx="1"/>
          </p:nvPr>
        </p:nvSpPr>
        <p:spPr/>
        <p:txBody>
          <a:bodyPr/>
          <a:lstStyle/>
          <a:p>
            <a:r>
              <a:rPr kumimoji="1" lang="zh-CN" altLang="en-US" dirty="0" smtClean="0"/>
              <a:t>重置任何人的密码</a:t>
            </a:r>
          </a:p>
          <a:p>
            <a:pPr lvl="1"/>
            <a:r>
              <a:rPr kumimoji="1" lang="en-US" altLang="zh-CN" dirty="0" smtClean="0">
                <a:hlinkClick r:id="rId2"/>
              </a:rPr>
              <a:t>http</a:t>
            </a:r>
            <a:r>
              <a:rPr kumimoji="1" lang="en-US" altLang="zh-CN" dirty="0">
                <a:hlinkClick r:id="rId2"/>
              </a:rPr>
              <a:t>://</a:t>
            </a:r>
            <a:r>
              <a:rPr kumimoji="1" lang="en-US" altLang="zh-CN" dirty="0" smtClean="0">
                <a:hlinkClick r:id="rId2"/>
              </a:rPr>
              <a:t>www.wooyun.org/bugs/wooyun-2010-0213417</a:t>
            </a:r>
            <a:endParaRPr kumimoji="1" lang="en-US" altLang="zh-CN" dirty="0" smtClean="0"/>
          </a:p>
          <a:p>
            <a:pPr lvl="1"/>
            <a:r>
              <a:rPr kumimoji="1" lang="en-US" altLang="zh-CN" dirty="0">
                <a:hlinkClick r:id="rId3"/>
              </a:rPr>
              <a:t>http://</a:t>
            </a:r>
            <a:r>
              <a:rPr kumimoji="1" lang="en-US" altLang="zh-CN" dirty="0" smtClean="0">
                <a:hlinkClick r:id="rId3"/>
              </a:rPr>
              <a:t>www.wooyun.org/bugs/wooyun-2010-0223731</a:t>
            </a:r>
            <a:endParaRPr kumimoji="1" lang="en-US" altLang="zh-CN" dirty="0" smtClean="0"/>
          </a:p>
          <a:p>
            <a:pPr lvl="1"/>
            <a:r>
              <a:rPr kumimoji="1" lang="en-US" altLang="zh-CN" dirty="0">
                <a:hlinkClick r:id="rId4"/>
              </a:rPr>
              <a:t>http://</a:t>
            </a:r>
            <a:r>
              <a:rPr kumimoji="1" lang="en-US" altLang="zh-CN" dirty="0" smtClean="0">
                <a:hlinkClick r:id="rId4"/>
              </a:rPr>
              <a:t>www.wooyun.org/bugs/wooyun-2010-0214033</a:t>
            </a:r>
            <a:endParaRPr kumimoji="1" lang="en-US" altLang="zh-CN" dirty="0" smtClean="0"/>
          </a:p>
          <a:p>
            <a:pPr lvl="1"/>
            <a:endParaRPr kumimoji="1" lang="zh-CN" altLang="en-US" dirty="0"/>
          </a:p>
        </p:txBody>
      </p:sp>
      <p:pic>
        <p:nvPicPr>
          <p:cNvPr id="4" name="图片 3"/>
          <p:cNvPicPr>
            <a:picLocks noChangeAspect="1"/>
          </p:cNvPicPr>
          <p:nvPr/>
        </p:nvPicPr>
        <p:blipFill>
          <a:blip r:embed="rId5"/>
          <a:stretch>
            <a:fillRect/>
          </a:stretch>
        </p:blipFill>
        <p:spPr>
          <a:xfrm>
            <a:off x="325464" y="2232905"/>
            <a:ext cx="8493071" cy="3939612"/>
          </a:xfrm>
          <a:prstGeom prst="rect">
            <a:avLst/>
          </a:prstGeom>
        </p:spPr>
      </p:pic>
    </p:spTree>
    <p:extLst>
      <p:ext uri="{BB962C8B-B14F-4D97-AF65-F5344CB8AC3E}">
        <p14:creationId xmlns:p14="http://schemas.microsoft.com/office/powerpoint/2010/main" val="92685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effectLst/>
              </a:rPr>
              <a:t>OAuth2</a:t>
            </a:r>
            <a:r>
              <a:rPr lang="zh-CN" altLang="en-US" dirty="0" smtClean="0">
                <a:effectLst/>
              </a:rPr>
              <a:t>忽略 </a:t>
            </a:r>
            <a:r>
              <a:rPr lang="en-US" altLang="zh-CN" dirty="0">
                <a:effectLst/>
              </a:rPr>
              <a:t>state </a:t>
            </a:r>
            <a:r>
              <a:rPr lang="zh-CN" altLang="en-US" dirty="0" smtClean="0">
                <a:effectLst/>
              </a:rPr>
              <a:t>参数引发 </a:t>
            </a:r>
            <a:r>
              <a:rPr lang="en-US" altLang="zh-CN" dirty="0" err="1" smtClean="0">
                <a:effectLst/>
              </a:rPr>
              <a:t>csrf</a:t>
            </a:r>
            <a:r>
              <a:rPr lang="zh-CN" altLang="en-US" dirty="0">
                <a:effectLst/>
              </a:rPr>
              <a:t> </a:t>
            </a:r>
            <a:endParaRPr kumimoji="1" lang="zh-CN" altLang="en-US" dirty="0"/>
          </a:p>
        </p:txBody>
      </p:sp>
      <p:pic>
        <p:nvPicPr>
          <p:cNvPr id="6" name="图片 5"/>
          <p:cNvPicPr>
            <a:picLocks noChangeAspect="1"/>
          </p:cNvPicPr>
          <p:nvPr/>
        </p:nvPicPr>
        <p:blipFill>
          <a:blip r:embed="rId3"/>
          <a:stretch>
            <a:fillRect/>
          </a:stretch>
        </p:blipFill>
        <p:spPr>
          <a:xfrm>
            <a:off x="623160" y="1396536"/>
            <a:ext cx="6304581" cy="5100335"/>
          </a:xfrm>
          <a:prstGeom prst="rect">
            <a:avLst/>
          </a:prstGeom>
        </p:spPr>
      </p:pic>
      <p:pic>
        <p:nvPicPr>
          <p:cNvPr id="7" name="图片 6"/>
          <p:cNvPicPr>
            <a:picLocks noChangeAspect="1"/>
          </p:cNvPicPr>
          <p:nvPr/>
        </p:nvPicPr>
        <p:blipFill>
          <a:blip r:embed="rId4"/>
          <a:stretch>
            <a:fillRect/>
          </a:stretch>
        </p:blipFill>
        <p:spPr>
          <a:xfrm>
            <a:off x="623160" y="160548"/>
            <a:ext cx="8063640" cy="6604464"/>
          </a:xfrm>
          <a:prstGeom prst="rect">
            <a:avLst/>
          </a:prstGeom>
        </p:spPr>
      </p:pic>
    </p:spTree>
    <p:extLst>
      <p:ext uri="{BB962C8B-B14F-4D97-AF65-F5344CB8AC3E}">
        <p14:creationId xmlns:p14="http://schemas.microsoft.com/office/powerpoint/2010/main" val="3895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3"/>
          <a:stretch>
            <a:fillRect/>
          </a:stretch>
        </p:blipFill>
        <p:spPr>
          <a:xfrm>
            <a:off x="538566" y="675056"/>
            <a:ext cx="8066868" cy="4525962"/>
          </a:xfrm>
          <a:prstGeom prst="rect">
            <a:avLst/>
          </a:prstGeom>
        </p:spPr>
      </p:pic>
      <p:sp>
        <p:nvSpPr>
          <p:cNvPr id="5" name="矩形 4"/>
          <p:cNvSpPr/>
          <p:nvPr/>
        </p:nvSpPr>
        <p:spPr>
          <a:xfrm>
            <a:off x="472698" y="3363661"/>
            <a:ext cx="8214102" cy="3000821"/>
          </a:xfrm>
          <a:prstGeom prst="rect">
            <a:avLst/>
          </a:prstGeom>
        </p:spPr>
        <p:txBody>
          <a:bodyPr wrap="square">
            <a:spAutoFit/>
          </a:bodyPr>
          <a:lstStyle/>
          <a:p>
            <a:pPr>
              <a:lnSpc>
                <a:spcPct val="150000"/>
              </a:lnSpc>
            </a:pPr>
            <a:r>
              <a:rPr lang="zh-CN" altLang="en-US" dirty="0">
                <a:latin typeface="-apple-system" charset="0"/>
              </a:rPr>
              <a:t>通俗的说一下这个漏洞的表现（虽然不全准确）：你有一间房子，证明方法是你有一张房契，上面说“你和房子存在有效关系”。某一天，有个中介叫你签续租合同（带复写纸一式三份那种）；你签了，结果被告知房子成了别人了。后经调查，续租合同的第二联，其实是一份转让合同。就这样，房契的关系就变</a:t>
            </a:r>
            <a:r>
              <a:rPr lang="zh-CN" altLang="en-US" dirty="0" smtClean="0">
                <a:latin typeface="-apple-system" charset="0"/>
              </a:rPr>
              <a:t>了</a:t>
            </a:r>
          </a:p>
          <a:p>
            <a:pPr>
              <a:lnSpc>
                <a:spcPct val="150000"/>
              </a:lnSpc>
            </a:pPr>
            <a:r>
              <a:rPr lang="zh-CN" altLang="en-US" dirty="0" smtClean="0">
                <a:latin typeface="-apple-system" charset="0"/>
              </a:rPr>
              <a:t>。</a:t>
            </a:r>
            <a:endParaRPr lang="zh-CN" altLang="en-US" dirty="0">
              <a:latin typeface="-apple-system" charset="0"/>
            </a:endParaRPr>
          </a:p>
          <a:p>
            <a:pPr>
              <a:lnSpc>
                <a:spcPct val="150000"/>
              </a:lnSpc>
            </a:pPr>
            <a:r>
              <a:rPr lang="zh-CN" altLang="en-US" dirty="0">
                <a:latin typeface="-apple-system" charset="0"/>
              </a:rPr>
              <a:t>你也许懊恼，为什么没有好好检查这一式三份的合同是否一致。同样，在这个漏洞中，开发者就会懊恼，为什么没有好好使用并检查</a:t>
            </a:r>
            <a:r>
              <a:rPr lang="en-US" altLang="zh-CN" dirty="0">
                <a:latin typeface="-apple-system" charset="0"/>
              </a:rPr>
              <a:t>state</a:t>
            </a:r>
            <a:r>
              <a:rPr lang="zh-CN" altLang="en-US" dirty="0">
                <a:latin typeface="-apple-system" charset="0"/>
              </a:rPr>
              <a:t>参数？</a:t>
            </a:r>
            <a:endParaRPr lang="zh-CN" altLang="en-US" b="0" i="0" dirty="0">
              <a:effectLst/>
              <a:latin typeface="-apple-system" charset="0"/>
            </a:endParaRPr>
          </a:p>
        </p:txBody>
      </p:sp>
    </p:spTree>
    <p:extLst>
      <p:ext uri="{BB962C8B-B14F-4D97-AF65-F5344CB8AC3E}">
        <p14:creationId xmlns:p14="http://schemas.microsoft.com/office/powerpoint/2010/main" val="18750882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流程安全</a:t>
            </a:r>
            <a:endParaRPr kumimoji="1" lang="zh-CN" altLang="en-US" dirty="0"/>
          </a:p>
        </p:txBody>
      </p:sp>
      <p:sp>
        <p:nvSpPr>
          <p:cNvPr id="3" name="内容占位符 2"/>
          <p:cNvSpPr>
            <a:spLocks noGrp="1"/>
          </p:cNvSpPr>
          <p:nvPr>
            <p:ph idx="1"/>
          </p:nvPr>
        </p:nvSpPr>
        <p:spPr/>
        <p:txBody>
          <a:bodyPr/>
          <a:lstStyle/>
          <a:p>
            <a:pPr>
              <a:lnSpc>
                <a:spcPct val="150000"/>
              </a:lnSpc>
            </a:pPr>
            <a:r>
              <a:rPr kumimoji="1" lang="zh-CN" altLang="en-US" dirty="0" smtClean="0"/>
              <a:t>最常见的是并发时的，伪造（</a:t>
            </a:r>
            <a:r>
              <a:rPr kumimoji="1" lang="en-US" altLang="zh-CN" dirty="0" smtClean="0"/>
              <a:t>http</a:t>
            </a:r>
            <a:r>
              <a:rPr kumimoji="1" lang="zh-CN" altLang="en-US" dirty="0" smtClean="0"/>
              <a:t>协议）导致互相切换的安全；</a:t>
            </a:r>
          </a:p>
          <a:p>
            <a:pPr>
              <a:lnSpc>
                <a:spcPct val="150000"/>
              </a:lnSpc>
            </a:pPr>
            <a:endParaRPr kumimoji="1" lang="zh-CN" altLang="en-US" dirty="0"/>
          </a:p>
        </p:txBody>
      </p:sp>
    </p:spTree>
    <p:extLst>
      <p:ext uri="{BB962C8B-B14F-4D97-AF65-F5344CB8AC3E}">
        <p14:creationId xmlns:p14="http://schemas.microsoft.com/office/powerpoint/2010/main" val="443331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未做好隔离的安全问题</a:t>
            </a:r>
            <a:endParaRPr kumimoji="1" lang="zh-CN" altLang="en-US" dirty="0"/>
          </a:p>
        </p:txBody>
      </p:sp>
      <p:sp>
        <p:nvSpPr>
          <p:cNvPr id="3" name="内容占位符 2"/>
          <p:cNvSpPr>
            <a:spLocks noGrp="1"/>
          </p:cNvSpPr>
          <p:nvPr>
            <p:ph idx="1"/>
          </p:nvPr>
        </p:nvSpPr>
        <p:spPr/>
        <p:txBody>
          <a:bodyPr/>
          <a:lstStyle/>
          <a:p>
            <a:pPr>
              <a:lnSpc>
                <a:spcPct val="150000"/>
              </a:lnSpc>
            </a:pPr>
            <a:r>
              <a:rPr kumimoji="1" lang="en-US" altLang="zh-CN" dirty="0" smtClean="0"/>
              <a:t>CSDN</a:t>
            </a:r>
            <a:r>
              <a:rPr kumimoji="1" lang="zh-CN" altLang="en-US" dirty="0" smtClean="0"/>
              <a:t> 用户泄漏安全事故；</a:t>
            </a:r>
          </a:p>
          <a:p>
            <a:pPr lvl="1">
              <a:lnSpc>
                <a:spcPct val="150000"/>
              </a:lnSpc>
            </a:pPr>
            <a:r>
              <a:rPr kumimoji="1" lang="zh-CN" altLang="en-US" dirty="0" smtClean="0"/>
              <a:t>基于开源的，维护人很少的各个业务系统是高危区；</a:t>
            </a:r>
          </a:p>
          <a:p>
            <a:pPr>
              <a:lnSpc>
                <a:spcPct val="150000"/>
              </a:lnSpc>
            </a:pPr>
            <a:endParaRPr kumimoji="1" lang="zh-CN" altLang="en-US" dirty="0"/>
          </a:p>
        </p:txBody>
      </p:sp>
    </p:spTree>
    <p:extLst>
      <p:ext uri="{BB962C8B-B14F-4D97-AF65-F5344CB8AC3E}">
        <p14:creationId xmlns:p14="http://schemas.microsoft.com/office/powerpoint/2010/main" val="666536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FAQ</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74" y="1665060"/>
            <a:ext cx="3095253" cy="427664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9228192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4572000" y="4005072"/>
            <a:ext cx="4330241" cy="2852928"/>
          </a:xfrm>
          <a:prstGeom prst="rect">
            <a:avLst/>
          </a:prstGeom>
        </p:spPr>
      </p:pic>
      <p:sp>
        <p:nvSpPr>
          <p:cNvPr id="2" name="标题 1"/>
          <p:cNvSpPr>
            <a:spLocks noGrp="1"/>
          </p:cNvSpPr>
          <p:nvPr>
            <p:ph type="title"/>
          </p:nvPr>
        </p:nvSpPr>
        <p:spPr/>
        <p:txBody>
          <a:bodyPr>
            <a:normAutofit/>
          </a:bodyPr>
          <a:lstStyle/>
          <a:p>
            <a:r>
              <a:rPr kumimoji="1" lang="zh-CN" altLang="en-US" dirty="0" smtClean="0"/>
              <a:t>社工库的数据</a:t>
            </a:r>
            <a:br>
              <a:rPr kumimoji="1" lang="zh-CN" altLang="en-US" dirty="0" smtClean="0"/>
            </a:br>
            <a:r>
              <a:rPr kumimoji="1" lang="zh-CN" altLang="en-US" sz="2200" dirty="0" smtClean="0"/>
              <a:t>是如何泄露出去的</a:t>
            </a:r>
            <a:endParaRPr kumimoji="1" lang="zh-CN" altLang="en-US" sz="2200" dirty="0"/>
          </a:p>
        </p:txBody>
      </p:sp>
      <p:sp>
        <p:nvSpPr>
          <p:cNvPr id="3" name="内容占位符 2"/>
          <p:cNvSpPr>
            <a:spLocks noGrp="1"/>
          </p:cNvSpPr>
          <p:nvPr>
            <p:ph idx="1"/>
          </p:nvPr>
        </p:nvSpPr>
        <p:spPr/>
        <p:txBody>
          <a:bodyPr/>
          <a:lstStyle/>
          <a:p>
            <a:pPr>
              <a:lnSpc>
                <a:spcPct val="150000"/>
              </a:lnSpc>
            </a:pPr>
            <a:r>
              <a:rPr kumimoji="1" lang="en-US" altLang="zh-CN" dirty="0" smtClean="0"/>
              <a:t>SQL</a:t>
            </a:r>
            <a:r>
              <a:rPr kumimoji="1" lang="zh-CN" altLang="en-US" dirty="0" smtClean="0"/>
              <a:t>注入问题（拖库）；</a:t>
            </a:r>
          </a:p>
          <a:p>
            <a:pPr>
              <a:lnSpc>
                <a:spcPct val="150000"/>
              </a:lnSpc>
            </a:pPr>
            <a:r>
              <a:rPr kumimoji="1" lang="zh-CN" altLang="en-US" dirty="0" smtClean="0"/>
              <a:t>各种漏洞；</a:t>
            </a:r>
          </a:p>
          <a:p>
            <a:pPr>
              <a:lnSpc>
                <a:spcPct val="150000"/>
              </a:lnSpc>
            </a:pPr>
            <a:r>
              <a:rPr kumimoji="1" lang="zh-CN" altLang="en-US" dirty="0"/>
              <a:t>已有社工库暴力撞库测试（撞库漏洞）；</a:t>
            </a:r>
          </a:p>
          <a:p>
            <a:pPr>
              <a:lnSpc>
                <a:spcPct val="150000"/>
              </a:lnSpc>
            </a:pPr>
            <a:endParaRPr kumimoji="1" lang="zh-CN" altLang="en-US" dirty="0"/>
          </a:p>
        </p:txBody>
      </p:sp>
      <p:pic>
        <p:nvPicPr>
          <p:cNvPr id="4" name="图片 3"/>
          <p:cNvPicPr>
            <a:picLocks noChangeAspect="1"/>
          </p:cNvPicPr>
          <p:nvPr/>
        </p:nvPicPr>
        <p:blipFill>
          <a:blip r:embed="rId4"/>
          <a:stretch>
            <a:fillRect/>
          </a:stretch>
        </p:blipFill>
        <p:spPr>
          <a:xfrm>
            <a:off x="5624068" y="1396536"/>
            <a:ext cx="3263900" cy="1851004"/>
          </a:xfrm>
          <a:prstGeom prst="rect">
            <a:avLst/>
          </a:prstGeom>
        </p:spPr>
      </p:pic>
      <p:pic>
        <p:nvPicPr>
          <p:cNvPr id="8" name="图片 7"/>
          <p:cNvPicPr>
            <a:picLocks noChangeAspect="1"/>
          </p:cNvPicPr>
          <p:nvPr/>
        </p:nvPicPr>
        <p:blipFill>
          <a:blip r:embed="rId5"/>
          <a:stretch>
            <a:fillRect/>
          </a:stretch>
        </p:blipFill>
        <p:spPr>
          <a:xfrm>
            <a:off x="613918" y="825036"/>
            <a:ext cx="6642100" cy="5791200"/>
          </a:xfrm>
          <a:prstGeom prst="rect">
            <a:avLst/>
          </a:prstGeom>
        </p:spPr>
      </p:pic>
    </p:spTree>
    <p:extLst>
      <p:ext uri="{BB962C8B-B14F-4D97-AF65-F5344CB8AC3E}">
        <p14:creationId xmlns:p14="http://schemas.microsoft.com/office/powerpoint/2010/main" val="189968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验证码的安全问题－</a:t>
            </a:r>
            <a:r>
              <a:rPr kumimoji="1" lang="zh-CN" altLang="en-US" dirty="0" smtClean="0"/>
              <a:t>打码</a:t>
            </a:r>
            <a:endParaRPr kumimoji="1" lang="zh-CN" altLang="en-US" dirty="0"/>
          </a:p>
        </p:txBody>
      </p:sp>
      <p:sp>
        <p:nvSpPr>
          <p:cNvPr id="3" name="内容占位符 2"/>
          <p:cNvSpPr>
            <a:spLocks noGrp="1"/>
          </p:cNvSpPr>
          <p:nvPr>
            <p:ph idx="1"/>
          </p:nvPr>
        </p:nvSpPr>
        <p:spPr/>
        <p:txBody>
          <a:bodyPr/>
          <a:lstStyle/>
          <a:p>
            <a:pPr>
              <a:lnSpc>
                <a:spcPct val="150000"/>
              </a:lnSpc>
            </a:pPr>
            <a:r>
              <a:rPr lang="zh-CN" altLang="en-US" dirty="0"/>
              <a:t>打码是利用人工智能大量输入验证码的意思。</a:t>
            </a:r>
            <a:endParaRPr lang="en-US" altLang="zh-CN" dirty="0"/>
          </a:p>
          <a:p>
            <a:pPr>
              <a:lnSpc>
                <a:spcPct val="150000"/>
              </a:lnSpc>
            </a:pPr>
            <a:r>
              <a:rPr lang="zh-CN" altLang="en-US" dirty="0"/>
              <a:t>打码原理就是下载特定的打码软件，运行后输入数字、汉字、字母等验证码，一般都是按千次计费</a:t>
            </a:r>
            <a:r>
              <a:rPr lang="en-US" altLang="zh-CN" dirty="0"/>
              <a:t>,</a:t>
            </a:r>
            <a:r>
              <a:rPr lang="zh-CN" altLang="en-US" dirty="0"/>
              <a:t>千次的费用</a:t>
            </a:r>
            <a:r>
              <a:rPr lang="en-US" altLang="zh-CN" dirty="0"/>
              <a:t>3-10</a:t>
            </a:r>
            <a:r>
              <a:rPr lang="zh-CN" altLang="en-US" dirty="0"/>
              <a:t>元不等。</a:t>
            </a:r>
            <a:endParaRPr lang="en-US" altLang="zh-CN" dirty="0"/>
          </a:p>
          <a:p>
            <a:pPr marL="109728" indent="0">
              <a:lnSpc>
                <a:spcPct val="150000"/>
              </a:lnSpc>
              <a:buNone/>
            </a:pPr>
            <a:endParaRPr lang="en-US" altLang="zh-CN" dirty="0"/>
          </a:p>
          <a:p>
            <a:pPr>
              <a:lnSpc>
                <a:spcPct val="150000"/>
              </a:lnSpc>
            </a:pPr>
            <a:endParaRPr kumimoji="1" lang="zh-CN" altLang="en-US" dirty="0"/>
          </a:p>
        </p:txBody>
      </p:sp>
      <p:pic>
        <p:nvPicPr>
          <p:cNvPr id="4" name="Picture 2" descr="百万盟,百万盟打码,打码赚钱,什么是打码赚钱,打码网赚"/>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723" y="420143"/>
            <a:ext cx="7512558" cy="6073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51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防刷－</a:t>
            </a:r>
            <a:r>
              <a:rPr lang="en-US" altLang="zh-CN" dirty="0" smtClean="0"/>
              <a:t>P2P</a:t>
            </a:r>
            <a:r>
              <a:rPr lang="zh-CN" altLang="en-US" dirty="0"/>
              <a:t>方式刷网站</a:t>
            </a:r>
            <a:endParaRPr kumimoji="1" lang="zh-CN" altLang="en-US" dirty="0"/>
          </a:p>
        </p:txBody>
      </p:sp>
      <p:sp>
        <p:nvSpPr>
          <p:cNvPr id="3" name="内容占位符 2"/>
          <p:cNvSpPr>
            <a:spLocks noGrp="1"/>
          </p:cNvSpPr>
          <p:nvPr>
            <p:ph idx="1"/>
          </p:nvPr>
        </p:nvSpPr>
        <p:spPr/>
        <p:txBody>
          <a:bodyPr>
            <a:normAutofit fontScale="70000" lnSpcReduction="20000"/>
          </a:bodyPr>
          <a:lstStyle/>
          <a:p>
            <a:pPr>
              <a:lnSpc>
                <a:spcPct val="160000"/>
              </a:lnSpc>
            </a:pPr>
            <a:r>
              <a:rPr lang="zh-CN" altLang="en-US" dirty="0"/>
              <a:t>中国互联网发展的高速产物。</a:t>
            </a:r>
            <a:endParaRPr lang="en-US" altLang="zh-CN" dirty="0"/>
          </a:p>
          <a:p>
            <a:pPr>
              <a:lnSpc>
                <a:spcPct val="160000"/>
              </a:lnSpc>
            </a:pPr>
            <a:r>
              <a:rPr lang="zh-CN" altLang="en-US" dirty="0"/>
              <a:t>类似</a:t>
            </a:r>
            <a:r>
              <a:rPr lang="en-US" altLang="zh-CN" dirty="0"/>
              <a:t>P2P</a:t>
            </a:r>
            <a:r>
              <a:rPr lang="zh-CN" altLang="en-US" dirty="0"/>
              <a:t>的软件</a:t>
            </a:r>
            <a:endParaRPr lang="en-US" altLang="zh-CN" dirty="0"/>
          </a:p>
          <a:p>
            <a:pPr>
              <a:lnSpc>
                <a:spcPct val="160000"/>
              </a:lnSpc>
            </a:pPr>
            <a:r>
              <a:rPr lang="zh-CN" altLang="en-US" dirty="0"/>
              <a:t>随机</a:t>
            </a:r>
            <a:r>
              <a:rPr lang="en-US" altLang="zh-CN" dirty="0"/>
              <a:t>IP</a:t>
            </a:r>
            <a:r>
              <a:rPr lang="zh-CN" altLang="en-US" dirty="0"/>
              <a:t>，随机打开链接，随机浏览时间；</a:t>
            </a:r>
            <a:endParaRPr lang="en-US" altLang="zh-CN" dirty="0"/>
          </a:p>
          <a:p>
            <a:pPr>
              <a:lnSpc>
                <a:spcPct val="160000"/>
              </a:lnSpc>
            </a:pPr>
            <a:r>
              <a:rPr lang="zh-CN" altLang="en-US" dirty="0"/>
              <a:t>相关软件</a:t>
            </a:r>
            <a:endParaRPr lang="en-US" altLang="zh-CN" dirty="0"/>
          </a:p>
          <a:p>
            <a:pPr lvl="1">
              <a:lnSpc>
                <a:spcPct val="160000"/>
              </a:lnSpc>
            </a:pPr>
            <a:r>
              <a:rPr lang="zh-CN" altLang="en-US" dirty="0"/>
              <a:t>小脑袋百度竞价关键词推广软件 </a:t>
            </a:r>
            <a:r>
              <a:rPr lang="en-US" altLang="zh-CN" dirty="0"/>
              <a:t>v3.0.6.10 </a:t>
            </a:r>
            <a:r>
              <a:rPr lang="zh-CN" altLang="en-US" dirty="0"/>
              <a:t>官方免费版</a:t>
            </a:r>
            <a:r>
              <a:rPr lang="en-US" altLang="zh-CN" dirty="0"/>
              <a:t/>
            </a:r>
            <a:br>
              <a:rPr lang="en-US" altLang="zh-CN" dirty="0"/>
            </a:br>
            <a:r>
              <a:rPr lang="en-US" altLang="zh-CN" sz="1700" dirty="0">
                <a:hlinkClick r:id="rId3"/>
              </a:rPr>
              <a:t>http://www.jz5u.com/Soft/network/netfu/41428.html</a:t>
            </a:r>
            <a:endParaRPr lang="en-US" altLang="zh-CN" dirty="0"/>
          </a:p>
          <a:p>
            <a:pPr lvl="1">
              <a:lnSpc>
                <a:spcPct val="160000"/>
              </a:lnSpc>
            </a:pPr>
            <a:r>
              <a:rPr lang="en-US" altLang="zh-CN" dirty="0"/>
              <a:t>cloud</a:t>
            </a:r>
            <a:r>
              <a:rPr lang="zh-CN" altLang="en-US" dirty="0"/>
              <a:t>超级云计算提升网站权重浏览器工具栏 </a:t>
            </a:r>
            <a:r>
              <a:rPr lang="en-US" altLang="zh-CN" dirty="0"/>
              <a:t>8.9.9</a:t>
            </a:r>
            <a:br>
              <a:rPr lang="en-US" altLang="zh-CN" dirty="0"/>
            </a:br>
            <a:r>
              <a:rPr lang="en-US" altLang="zh-CN" sz="1700" dirty="0">
                <a:hlinkClick r:id="rId4"/>
              </a:rPr>
              <a:t>http://www.software8.co/software/zzgj/3146.html</a:t>
            </a:r>
            <a:r>
              <a:rPr lang="en-US" altLang="zh-CN" sz="1700" dirty="0"/>
              <a:t> </a:t>
            </a:r>
            <a:endParaRPr lang="en-US" altLang="zh-CN" dirty="0"/>
          </a:p>
          <a:p>
            <a:pPr>
              <a:lnSpc>
                <a:spcPct val="160000"/>
              </a:lnSpc>
            </a:pPr>
            <a:r>
              <a:rPr lang="zh-CN" altLang="en-US" dirty="0"/>
              <a:t>更多搜索站长工具、刷流量就可以发现。</a:t>
            </a:r>
            <a:r>
              <a:rPr lang="en-US" altLang="zh-CN" dirty="0"/>
              <a:t/>
            </a:r>
            <a:br>
              <a:rPr lang="en-US" altLang="zh-CN" dirty="0"/>
            </a:br>
            <a:r>
              <a:rPr lang="en-US" altLang="zh-CN" sz="2100" dirty="0">
                <a:hlinkClick r:id="rId5"/>
              </a:rPr>
              <a:t>https://www.google.com.hk/search?q=%E7%AB%99%E9%95%BF%E5%B7%A5%E5%85%B7+%E5%88%B7%E6%B5%81%E9%87%8F</a:t>
            </a:r>
            <a:r>
              <a:rPr lang="en-US" altLang="zh-CN" sz="2100" dirty="0"/>
              <a:t> </a:t>
            </a:r>
            <a:endParaRPr lang="zh-CN" altLang="en-US" sz="2100" dirty="0"/>
          </a:p>
        </p:txBody>
      </p:sp>
    </p:spTree>
    <p:extLst>
      <p:ext uri="{BB962C8B-B14F-4D97-AF65-F5344CB8AC3E}">
        <p14:creationId xmlns:p14="http://schemas.microsoft.com/office/powerpoint/2010/main" val="5245313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产业数据</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3"/>
          <a:stretch>
            <a:fillRect/>
          </a:stretch>
        </p:blipFill>
        <p:spPr>
          <a:xfrm>
            <a:off x="269152" y="1646237"/>
            <a:ext cx="8605695" cy="4779529"/>
          </a:xfrm>
          <a:prstGeom prst="rect">
            <a:avLst/>
          </a:prstGeom>
        </p:spPr>
      </p:pic>
    </p:spTree>
    <p:extLst>
      <p:ext uri="{BB962C8B-B14F-4D97-AF65-F5344CB8AC3E}">
        <p14:creationId xmlns:p14="http://schemas.microsoft.com/office/powerpoint/2010/main" val="8077553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如何应对？</a:t>
            </a:r>
            <a:endParaRPr kumimoji="1" lang="zh-CN" altLang="en-US" dirty="0"/>
          </a:p>
        </p:txBody>
      </p:sp>
      <p:sp>
        <p:nvSpPr>
          <p:cNvPr id="3" name="内容占位符 2"/>
          <p:cNvSpPr>
            <a:spLocks noGrp="1"/>
          </p:cNvSpPr>
          <p:nvPr>
            <p:ph idx="1"/>
          </p:nvPr>
        </p:nvSpPr>
        <p:spPr/>
        <p:txBody>
          <a:bodyPr/>
          <a:lstStyle/>
          <a:p>
            <a:pPr>
              <a:lnSpc>
                <a:spcPct val="150000"/>
              </a:lnSpc>
            </a:pPr>
            <a:r>
              <a:rPr kumimoji="1" lang="zh-CN" altLang="en-US" dirty="0" smtClean="0"/>
              <a:t>利益链；</a:t>
            </a:r>
          </a:p>
          <a:p>
            <a:pPr>
              <a:lnSpc>
                <a:spcPct val="150000"/>
              </a:lnSpc>
            </a:pPr>
            <a:r>
              <a:rPr kumimoji="1" lang="zh-CN" altLang="en-US" dirty="0" smtClean="0"/>
              <a:t>适度的安全门槛；</a:t>
            </a:r>
          </a:p>
          <a:p>
            <a:pPr>
              <a:lnSpc>
                <a:spcPct val="150000"/>
              </a:lnSpc>
            </a:pPr>
            <a:r>
              <a:rPr kumimoji="1" lang="zh-CN" altLang="en-US" dirty="0" smtClean="0"/>
              <a:t>定期更新的安全防护；</a:t>
            </a:r>
            <a:endParaRPr kumimoji="1" lang="zh-CN" altLang="en-US" dirty="0"/>
          </a:p>
        </p:txBody>
      </p:sp>
    </p:spTree>
    <p:extLst>
      <p:ext uri="{BB962C8B-B14F-4D97-AF65-F5344CB8AC3E}">
        <p14:creationId xmlns:p14="http://schemas.microsoft.com/office/powerpoint/2010/main" val="1959780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数据存储的安全事故案例</a:t>
            </a:r>
            <a:endParaRPr kumimoji="1" lang="zh-CN" altLang="en-US" dirty="0"/>
          </a:p>
        </p:txBody>
      </p:sp>
      <p:sp>
        <p:nvSpPr>
          <p:cNvPr id="3" name="文本占位符 2"/>
          <p:cNvSpPr>
            <a:spLocks noGrp="1"/>
          </p:cNvSpPr>
          <p:nvPr>
            <p:ph type="body" idx="1"/>
          </p:nvPr>
        </p:nvSpPr>
        <p:spPr/>
        <p:txBody>
          <a:bodyPr/>
          <a:lstStyle/>
          <a:p>
            <a:r>
              <a:rPr kumimoji="1" lang="zh-CN" altLang="en-US" dirty="0" smtClean="0"/>
              <a:t>敏感</a:t>
            </a:r>
            <a:r>
              <a:rPr kumimoji="1" lang="zh-CN" altLang="en-US" smtClean="0"/>
              <a:t>信息存储安全</a:t>
            </a:r>
            <a:endParaRPr kumimoji="1" lang="zh-CN" altLang="en-US"/>
          </a:p>
        </p:txBody>
      </p:sp>
    </p:spTree>
    <p:extLst>
      <p:ext uri="{BB962C8B-B14F-4D97-AF65-F5344CB8AC3E}">
        <p14:creationId xmlns:p14="http://schemas.microsoft.com/office/powerpoint/2010/main" val="200199197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铸造">
  <a:themeElements>
    <a:clrScheme name="Custom 2">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8DDB67"/>
      </a:hlink>
      <a:folHlink>
        <a:srgbClr val="903638"/>
      </a:folHlink>
    </a:clrScheme>
    <a:fontScheme name="Foundry">
      <a:majorFont>
        <a:latin typeface="Rockwell"/>
        <a:ea typeface=""/>
        <a:cs typeface=""/>
        <a:font script="Grek" typeface="Cambria"/>
        <a:font script="Cyrl" typeface="Cambria"/>
        <a:font script="Jpan" typeface="ＭＳ 明朝"/>
        <a:font script="Hang" typeface="바탕"/>
        <a:font script="Hans" typeface="华文新魏"/>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ＭＳ 明朝"/>
        <a:font script="Hang" typeface="바탕"/>
        <a:font script="Hans" typeface="华文新魏"/>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演示文稿3" id="{26C010C9-8389-E54A-897E-2C07215ED019}" vid="{B7A5AB92-FBFD-F841-8128-3D85C674C7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培训</Template>
  <TotalTime>4960</TotalTime>
  <Words>1954</Words>
  <Application>Microsoft Macintosh PowerPoint</Application>
  <PresentationFormat>全屏显示(4:3)</PresentationFormat>
  <Paragraphs>181</Paragraphs>
  <Slides>37</Slides>
  <Notes>12</Notes>
  <HiddenSlides>2</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37</vt:i4>
      </vt:variant>
    </vt:vector>
  </HeadingPairs>
  <TitlesOfParts>
    <vt:vector size="46" baseType="lpstr">
      <vt:lpstr>-apple-system</vt:lpstr>
      <vt:lpstr>Calibri</vt:lpstr>
      <vt:lpstr>Rockwell</vt:lpstr>
      <vt:lpstr>Wingdings 2</vt:lpstr>
      <vt:lpstr>华文新魏</vt:lpstr>
      <vt:lpstr>宋体</vt:lpstr>
      <vt:lpstr>Arial</vt:lpstr>
      <vt:lpstr>Arial</vt:lpstr>
      <vt:lpstr>铸造</vt:lpstr>
      <vt:lpstr>SSO相关安全知识培训</vt:lpstr>
      <vt:lpstr>行业安全现状</vt:lpstr>
      <vt:lpstr>社工库 （Social Engineering Data）</vt:lpstr>
      <vt:lpstr>社工库的数据 是如何泄露出去的</vt:lpstr>
      <vt:lpstr>验证码的安全问题－打码</vt:lpstr>
      <vt:lpstr>防刷－P2P方式刷网站</vt:lpstr>
      <vt:lpstr>产业数据</vt:lpstr>
      <vt:lpstr>如何应对？</vt:lpstr>
      <vt:lpstr>数据存储的安全事故案例</vt:lpstr>
      <vt:lpstr>PowerPoint 演示文稿</vt:lpstr>
      <vt:lpstr>敏感数据</vt:lpstr>
      <vt:lpstr>手机号敏感</vt:lpstr>
      <vt:lpstr>网易邮箱泄露</vt:lpstr>
      <vt:lpstr>身份证号</vt:lpstr>
      <vt:lpstr>密保相关</vt:lpstr>
      <vt:lpstr>一些常见的安全漏洞</vt:lpstr>
      <vt:lpstr>暴力请求</vt:lpstr>
      <vt:lpstr>伪造请求</vt:lpstr>
      <vt:lpstr>数据通道安全</vt:lpstr>
      <vt:lpstr>案例</vt:lpstr>
      <vt:lpstr>最常见解决方案 https</vt:lpstr>
      <vt:lpstr>HTTPS 为啥可以防止</vt:lpstr>
      <vt:lpstr>https heartbleed</vt:lpstr>
      <vt:lpstr>XSS Cross Site Scripting(跨站脚本攻击)</vt:lpstr>
      <vt:lpstr>CSRF （Cross Site Request Forgery, 跨站域请求伪造）</vt:lpstr>
      <vt:lpstr>案例</vt:lpstr>
      <vt:lpstr>案例</vt:lpstr>
      <vt:lpstr>XSS 分类</vt:lpstr>
      <vt:lpstr>防止xss攻击–转义</vt:lpstr>
      <vt:lpstr>CSP(Content-Security-Policy)</vt:lpstr>
      <vt:lpstr>JSONP劫持</vt:lpstr>
      <vt:lpstr>流程安全</vt:lpstr>
      <vt:lpstr>OAuth2忽略 state 参数引发 csrf </vt:lpstr>
      <vt:lpstr>PowerPoint 演示文稿</vt:lpstr>
      <vt:lpstr>流程安全</vt:lpstr>
      <vt:lpstr>未做好隔离的安全问题</vt:lpstr>
      <vt:lpstr>FAQ</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SSO关键点</dc:title>
  <dc:creator>郭红俊</dc:creator>
  <cp:lastModifiedBy>郭红俊</cp:lastModifiedBy>
  <cp:revision>214</cp:revision>
  <dcterms:created xsi:type="dcterms:W3CDTF">2016-07-11T08:01:33Z</dcterms:created>
  <dcterms:modified xsi:type="dcterms:W3CDTF">2016-07-27T02:16:50Z</dcterms:modified>
</cp:coreProperties>
</file>